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328000" cx="3780000"/>
  <p:notesSz cx="6858000" cy="9144000"/>
  <p:embeddedFontLst>
    <p:embeddedFont>
      <p:font typeface="M PLUS 1p"/>
      <p:regular r:id="rId21"/>
      <p:bold r:id="rId22"/>
    </p:embeddedFont>
    <p:embeddedFont>
      <p:font typeface="M PLUS 1p Black"/>
      <p:bold r:id="rId23"/>
    </p:embeddedFont>
    <p:embeddedFont>
      <p:font typeface="M PLUS 1p ExtraBold"/>
      <p:bold r:id="rId24"/>
    </p:embeddedFont>
    <p:embeddedFont>
      <p:font typeface="M PLUS 1p Medium"/>
      <p:regular r:id="rId25"/>
      <p:bold r:id="rId26"/>
    </p:embeddedFont>
    <p:embeddedFont>
      <p:font typeface="M PLUS 1p Light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78">
          <p15:clr>
            <a:srgbClr val="A4A3A4"/>
          </p15:clr>
        </p15:guide>
        <p15:guide id="2" pos="11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78" orient="horz"/>
        <p:guide pos="119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MPLUS1p-bold.fntdata"/><Relationship Id="rId21" Type="http://schemas.openxmlformats.org/officeDocument/2006/relationships/font" Target="fonts/MPLUS1p-regular.fntdata"/><Relationship Id="rId24" Type="http://schemas.openxmlformats.org/officeDocument/2006/relationships/font" Target="fonts/MPLUS1pExtraBold-bold.fntdata"/><Relationship Id="rId23" Type="http://schemas.openxmlformats.org/officeDocument/2006/relationships/font" Target="fonts/MPLUS1pBlack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PLUS1pMedium-bold.fntdata"/><Relationship Id="rId25" Type="http://schemas.openxmlformats.org/officeDocument/2006/relationships/font" Target="fonts/MPLUS1pMedium-regular.fntdata"/><Relationship Id="rId28" Type="http://schemas.openxmlformats.org/officeDocument/2006/relationships/font" Target="fonts/MPLUS1pLight-bold.fntdata"/><Relationship Id="rId27" Type="http://schemas.openxmlformats.org/officeDocument/2006/relationships/font" Target="fonts/MPLUS1pLigh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2f99f6bf07_0_23:notes"/>
          <p:cNvSpPr/>
          <p:nvPr>
            <p:ph idx="2" type="sldImg"/>
          </p:nvPr>
        </p:nvSpPr>
        <p:spPr>
          <a:xfrm>
            <a:off x="2212932" y="685800"/>
            <a:ext cx="243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2f99f6bf0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2d52e76f29_0_109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2d52e76f29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2d52e76f29_0_274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2d52e76f29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2f99f6bf07_0_753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2f99f6bf07_0_7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2d52e76f29_0_223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12d52e76f29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312b55a908_1_62:notes"/>
          <p:cNvSpPr/>
          <p:nvPr>
            <p:ph idx="2" type="sldImg"/>
          </p:nvPr>
        </p:nvSpPr>
        <p:spPr>
          <a:xfrm>
            <a:off x="2212932" y="685800"/>
            <a:ext cx="243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312b55a908_1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312b55a908_1_145:notes"/>
          <p:cNvSpPr/>
          <p:nvPr>
            <p:ph idx="2" type="sldImg"/>
          </p:nvPr>
        </p:nvSpPr>
        <p:spPr>
          <a:xfrm>
            <a:off x="2212932" y="685800"/>
            <a:ext cx="2432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312b55a908_1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2f99f6bf07_0_0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2f99f6bf0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2d52e76f29_0_55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2d52e76f29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2d52e76f29_0_198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2d52e76f29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d52e76f29_0_296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2d52e76f29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2f99f6bf07_0_691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2f99f6bf07_0_6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2f99f6bf07_0_664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2f99f6bf07_0_6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2d52e76f29_0_263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2d52e76f29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2d52e76f29_0_286:notes"/>
          <p:cNvSpPr/>
          <p:nvPr>
            <p:ph idx="2" type="sldImg"/>
          </p:nvPr>
        </p:nvSpPr>
        <p:spPr>
          <a:xfrm>
            <a:off x="2212954" y="685800"/>
            <a:ext cx="2433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2d52e76f29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28856" y="771283"/>
            <a:ext cx="3522300" cy="21261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128852" y="2935787"/>
            <a:ext cx="3522300" cy="8211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128852" y="1145802"/>
            <a:ext cx="3522300" cy="20340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128852" y="3265297"/>
            <a:ext cx="3522300" cy="13473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2100" lvl="1" marL="914400" algn="ctr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 algn="ctr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algn="ctr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algn="ctr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algn="ctr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algn="ctr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 1">
  <p:cSld name="TITLE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3433562" y="4925123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128852" y="3220418"/>
            <a:ext cx="35223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Font typeface="M PLUS 1p Light"/>
              <a:buNone/>
              <a:defRPr sz="1400">
                <a:latin typeface="M PLUS 1p Light"/>
                <a:ea typeface="M PLUS 1p Light"/>
                <a:cs typeface="M PLUS 1p Light"/>
                <a:sym typeface="M PLUS 1p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Font typeface="M PLUS 1p Light"/>
              <a:buNone/>
              <a:defRPr sz="1400">
                <a:latin typeface="M PLUS 1p Light"/>
                <a:ea typeface="M PLUS 1p Light"/>
                <a:cs typeface="M PLUS 1p Light"/>
                <a:sym typeface="M PLUS 1p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Font typeface="M PLUS 1p Light"/>
              <a:buNone/>
              <a:defRPr sz="1400">
                <a:latin typeface="M PLUS 1p Light"/>
                <a:ea typeface="M PLUS 1p Light"/>
                <a:cs typeface="M PLUS 1p Light"/>
                <a:sym typeface="M PLUS 1p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Font typeface="M PLUS 1p Light"/>
              <a:buNone/>
              <a:defRPr sz="1400">
                <a:latin typeface="M PLUS 1p Light"/>
                <a:ea typeface="M PLUS 1p Light"/>
                <a:cs typeface="M PLUS 1p Light"/>
                <a:sym typeface="M PLUS 1p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Font typeface="M PLUS 1p Light"/>
              <a:buNone/>
              <a:defRPr sz="1400">
                <a:latin typeface="M PLUS 1p Light"/>
                <a:ea typeface="M PLUS 1p Light"/>
                <a:cs typeface="M PLUS 1p Light"/>
                <a:sym typeface="M PLUS 1p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Font typeface="M PLUS 1p Light"/>
              <a:buNone/>
              <a:defRPr sz="1400">
                <a:latin typeface="M PLUS 1p Light"/>
                <a:ea typeface="M PLUS 1p Light"/>
                <a:cs typeface="M PLUS 1p Light"/>
                <a:sym typeface="M PLUS 1p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Font typeface="M PLUS 1p Light"/>
              <a:buNone/>
              <a:defRPr sz="1400">
                <a:latin typeface="M PLUS 1p Light"/>
                <a:ea typeface="M PLUS 1p Light"/>
                <a:cs typeface="M PLUS 1p Light"/>
                <a:sym typeface="M PLUS 1p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Font typeface="M PLUS 1p Light"/>
              <a:buNone/>
              <a:defRPr sz="1400">
                <a:latin typeface="M PLUS 1p Light"/>
                <a:ea typeface="M PLUS 1p Light"/>
                <a:cs typeface="M PLUS 1p Light"/>
                <a:sym typeface="M PLUS 1p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Font typeface="M PLUS 1p Light"/>
              <a:buNone/>
              <a:defRPr sz="1400">
                <a:latin typeface="M PLUS 1p Light"/>
                <a:ea typeface="M PLUS 1p Light"/>
                <a:cs typeface="M PLUS 1p Light"/>
                <a:sym typeface="M PLUS 1p Light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2" type="title"/>
          </p:nvPr>
        </p:nvSpPr>
        <p:spPr>
          <a:xfrm>
            <a:off x="128852" y="2202364"/>
            <a:ext cx="3522300" cy="8721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Font typeface="M PLUS 1p ExtraBold"/>
              <a:buNone/>
              <a:defRPr sz="3600">
                <a:latin typeface="M PLUS 1p ExtraBold"/>
                <a:ea typeface="M PLUS 1p ExtraBold"/>
                <a:cs typeface="M PLUS 1p ExtraBold"/>
                <a:sym typeface="M PLUS 1p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Font typeface="M PLUS 1p ExtraBold"/>
              <a:buNone/>
              <a:defRPr sz="3600">
                <a:latin typeface="M PLUS 1p ExtraBold"/>
                <a:ea typeface="M PLUS 1p ExtraBold"/>
                <a:cs typeface="M PLUS 1p ExtraBold"/>
                <a:sym typeface="M PLUS 1p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Font typeface="M PLUS 1p ExtraBold"/>
              <a:buNone/>
              <a:defRPr sz="3600">
                <a:latin typeface="M PLUS 1p ExtraBold"/>
                <a:ea typeface="M PLUS 1p ExtraBold"/>
                <a:cs typeface="M PLUS 1p ExtraBold"/>
                <a:sym typeface="M PLUS 1p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Font typeface="M PLUS 1p ExtraBold"/>
              <a:buNone/>
              <a:defRPr sz="3600">
                <a:latin typeface="M PLUS 1p ExtraBold"/>
                <a:ea typeface="M PLUS 1p ExtraBold"/>
                <a:cs typeface="M PLUS 1p ExtraBold"/>
                <a:sym typeface="M PLUS 1p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Font typeface="M PLUS 1p ExtraBold"/>
              <a:buNone/>
              <a:defRPr sz="3600">
                <a:latin typeface="M PLUS 1p ExtraBold"/>
                <a:ea typeface="M PLUS 1p ExtraBold"/>
                <a:cs typeface="M PLUS 1p ExtraBold"/>
                <a:sym typeface="M PLUS 1p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Font typeface="M PLUS 1p ExtraBold"/>
              <a:buNone/>
              <a:defRPr sz="3600">
                <a:latin typeface="M PLUS 1p ExtraBold"/>
                <a:ea typeface="M PLUS 1p ExtraBold"/>
                <a:cs typeface="M PLUS 1p ExtraBold"/>
                <a:sym typeface="M PLUS 1p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Font typeface="M PLUS 1p ExtraBold"/>
              <a:buNone/>
              <a:defRPr sz="3600">
                <a:latin typeface="M PLUS 1p ExtraBold"/>
                <a:ea typeface="M PLUS 1p ExtraBold"/>
                <a:cs typeface="M PLUS 1p ExtraBold"/>
                <a:sym typeface="M PLUS 1p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Font typeface="M PLUS 1p ExtraBold"/>
              <a:buNone/>
              <a:defRPr sz="3600">
                <a:latin typeface="M PLUS 1p ExtraBold"/>
                <a:ea typeface="M PLUS 1p ExtraBold"/>
                <a:cs typeface="M PLUS 1p ExtraBold"/>
                <a:sym typeface="M PLUS 1p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Font typeface="M PLUS 1p ExtraBold"/>
              <a:buNone/>
              <a:defRPr sz="3600">
                <a:latin typeface="M PLUS 1p ExtraBold"/>
                <a:ea typeface="M PLUS 1p ExtraBold"/>
                <a:cs typeface="M PLUS 1p ExtraBold"/>
                <a:sym typeface="M PLUS 1p ExtraBold"/>
              </a:defRPr>
            </a:lvl9pPr>
          </a:lstStyle>
          <a:p/>
        </p:txBody>
      </p:sp>
      <p:cxnSp>
        <p:nvCxnSpPr>
          <p:cNvPr id="54" name="Google Shape;54;p13"/>
          <p:cNvCxnSpPr/>
          <p:nvPr/>
        </p:nvCxnSpPr>
        <p:spPr>
          <a:xfrm>
            <a:off x="1764434" y="3094560"/>
            <a:ext cx="251100" cy="0"/>
          </a:xfrm>
          <a:prstGeom prst="straightConnector1">
            <a:avLst/>
          </a:prstGeom>
          <a:noFill/>
          <a:ln cap="flat" cmpd="sng" w="38100">
            <a:solidFill>
              <a:srgbClr val="F5C835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128852" y="2228002"/>
            <a:ext cx="3522300" cy="8718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128852" y="460988"/>
            <a:ext cx="3522300" cy="5934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28852" y="1193815"/>
            <a:ext cx="3522300" cy="35388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128852" y="460988"/>
            <a:ext cx="3522300" cy="5934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28852" y="1193815"/>
            <a:ext cx="1653600" cy="35388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1997646" y="1193815"/>
            <a:ext cx="1653600" cy="35388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/>
          </a:bodyPr>
          <a:lstStyle>
            <a:lvl1pPr indent="-292100" lvl="0" marL="4572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128852" y="460988"/>
            <a:ext cx="3522300" cy="5934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128852" y="575530"/>
            <a:ext cx="1160700" cy="7827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128852" y="1439446"/>
            <a:ext cx="1160700" cy="32934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202662" y="466297"/>
            <a:ext cx="2632500" cy="42375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890000" y="-129"/>
            <a:ext cx="1890000" cy="532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64725" lIns="64725" spcFirstLastPara="1" rIns="64725" wrap="square" tIns="6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109754" y="1277410"/>
            <a:ext cx="1672200" cy="15354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109754" y="2903623"/>
            <a:ext cx="1672200" cy="12795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2041919" y="750048"/>
            <a:ext cx="1586100" cy="382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2100" lvl="1" marL="9144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indent="-292100" lvl="2" marL="13716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128852" y="4382328"/>
            <a:ext cx="2479800" cy="6270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8852" y="460988"/>
            <a:ext cx="35223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4725" lIns="64725" spcFirstLastPara="1" rIns="64725" wrap="square" tIns="647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28852" y="1193815"/>
            <a:ext cx="3522300" cy="3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64725" lIns="64725" spcFirstLastPara="1" rIns="64725" wrap="square" tIns="647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 sz="1300">
                <a:solidFill>
                  <a:schemeClr val="dk2"/>
                </a:solidFill>
              </a:defRPr>
            </a:lvl1pPr>
            <a:lvl2pPr indent="-2921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2pPr>
            <a:lvl3pPr indent="-2921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3pPr>
            <a:lvl4pPr indent="-2921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4pPr>
            <a:lvl5pPr indent="-2921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5pPr>
            <a:lvl6pPr indent="-2921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6pPr>
            <a:lvl7pPr indent="-2921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●"/>
              <a:defRPr sz="1000">
                <a:solidFill>
                  <a:schemeClr val="dk2"/>
                </a:solidFill>
              </a:defRPr>
            </a:lvl7pPr>
            <a:lvl8pPr indent="-2921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○"/>
              <a:defRPr sz="1000">
                <a:solidFill>
                  <a:schemeClr val="dk2"/>
                </a:solidFill>
              </a:defRPr>
            </a:lvl8pPr>
            <a:lvl9pPr indent="-2921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Char char="■"/>
              <a:defRPr sz="1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3502394" y="4830489"/>
            <a:ext cx="226800" cy="4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4725" lIns="64725" spcFirstLastPara="1" rIns="64725" wrap="square" tIns="64725">
            <a:normAutofit/>
          </a:bodyPr>
          <a:lstStyle>
            <a:lvl1pPr lvl="0" algn="r">
              <a:buNone/>
              <a:defRPr sz="700">
                <a:solidFill>
                  <a:schemeClr val="dk2"/>
                </a:solidFill>
              </a:defRPr>
            </a:lvl1pPr>
            <a:lvl2pPr lvl="1" algn="r">
              <a:buNone/>
              <a:defRPr sz="700">
                <a:solidFill>
                  <a:schemeClr val="dk2"/>
                </a:solidFill>
              </a:defRPr>
            </a:lvl2pPr>
            <a:lvl3pPr lvl="2" algn="r">
              <a:buNone/>
              <a:defRPr sz="700">
                <a:solidFill>
                  <a:schemeClr val="dk2"/>
                </a:solidFill>
              </a:defRPr>
            </a:lvl3pPr>
            <a:lvl4pPr lvl="3" algn="r">
              <a:buNone/>
              <a:defRPr sz="700">
                <a:solidFill>
                  <a:schemeClr val="dk2"/>
                </a:solidFill>
              </a:defRPr>
            </a:lvl4pPr>
            <a:lvl5pPr lvl="4" algn="r">
              <a:buNone/>
              <a:defRPr sz="700">
                <a:solidFill>
                  <a:schemeClr val="dk2"/>
                </a:solidFill>
              </a:defRPr>
            </a:lvl5pPr>
            <a:lvl6pPr lvl="5" algn="r">
              <a:buNone/>
              <a:defRPr sz="700">
                <a:solidFill>
                  <a:schemeClr val="dk2"/>
                </a:solidFill>
              </a:defRPr>
            </a:lvl6pPr>
            <a:lvl7pPr lvl="6" algn="r">
              <a:buNone/>
              <a:defRPr sz="700">
                <a:solidFill>
                  <a:schemeClr val="dk2"/>
                </a:solidFill>
              </a:defRPr>
            </a:lvl7pPr>
            <a:lvl8pPr lvl="7" algn="r">
              <a:buNone/>
              <a:defRPr sz="700">
                <a:solidFill>
                  <a:schemeClr val="dk2"/>
                </a:solidFill>
              </a:defRPr>
            </a:lvl8pPr>
            <a:lvl9pPr lvl="8" algn="r">
              <a:buNone/>
              <a:defRPr sz="7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6.jpg"/><Relationship Id="rId5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png"/><Relationship Id="rId10" Type="http://schemas.openxmlformats.org/officeDocument/2006/relationships/image" Target="../media/image17.png"/><Relationship Id="rId13" Type="http://schemas.openxmlformats.org/officeDocument/2006/relationships/image" Target="../media/image10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9" Type="http://schemas.openxmlformats.org/officeDocument/2006/relationships/image" Target="../media/image11.png"/><Relationship Id="rId15" Type="http://schemas.openxmlformats.org/officeDocument/2006/relationships/image" Target="../media/image8.png"/><Relationship Id="rId14" Type="http://schemas.openxmlformats.org/officeDocument/2006/relationships/image" Target="../media/image12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7.png"/><Relationship Id="rId8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fukidesign.com/" TargetMode="External"/><Relationship Id="rId4" Type="http://schemas.openxmlformats.org/officeDocument/2006/relationships/hyperlink" Target="https://loosedrawing.com/" TargetMode="External"/><Relationship Id="rId5" Type="http://schemas.openxmlformats.org/officeDocument/2006/relationships/hyperlink" Target="https://illust-navi.com/" TargetMode="External"/><Relationship Id="rId6" Type="http://schemas.openxmlformats.org/officeDocument/2006/relationships/hyperlink" Target="https://tabemonosozai-mall.com/" TargetMode="External"/><Relationship Id="rId7" Type="http://schemas.openxmlformats.org/officeDocument/2006/relationships/hyperlink" Target="https://web-sozai.com/" TargetMode="External"/><Relationship Id="rId8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C835"/>
            </a:gs>
            <a:gs pos="54000">
              <a:srgbClr val="33B9BB"/>
            </a:gs>
            <a:gs pos="100000">
              <a:srgbClr val="33B9BB"/>
            </a:gs>
          </a:gsLst>
          <a:lin ang="18900732" scaled="0"/>
        </a:gra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idx="2" type="title"/>
          </p:nvPr>
        </p:nvSpPr>
        <p:spPr>
          <a:xfrm>
            <a:off x="128852" y="300889"/>
            <a:ext cx="3522300" cy="8721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solidFill>
                  <a:schemeClr val="lt1"/>
                </a:solidFill>
              </a:rPr>
              <a:t>POPテンプレート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60" name="Google Shape;60;p14"/>
          <p:cNvSpPr txBox="1"/>
          <p:nvPr>
            <p:ph type="title"/>
          </p:nvPr>
        </p:nvSpPr>
        <p:spPr>
          <a:xfrm>
            <a:off x="128852" y="261118"/>
            <a:ext cx="35223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ロカオプアンケート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-50" y="860541"/>
            <a:ext cx="378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chemeClr val="lt1"/>
                </a:solidFill>
                <a:latin typeface="M PLUS 1p"/>
                <a:ea typeface="M PLUS 1p"/>
                <a:cs typeface="M PLUS 1p"/>
                <a:sym typeface="M PLUS 1p"/>
              </a:rPr>
              <a:t>店内の目に留まる場所にPOPを設置し</a:t>
            </a:r>
            <a:endParaRPr sz="800">
              <a:solidFill>
                <a:schemeClr val="lt1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chemeClr val="lt1"/>
                </a:solidFill>
                <a:latin typeface="M PLUS 1p"/>
                <a:ea typeface="M PLUS 1p"/>
                <a:cs typeface="M PLUS 1p"/>
                <a:sym typeface="M PLUS 1p"/>
              </a:rPr>
              <a:t>アンケート回収にご活用ください</a:t>
            </a:r>
            <a:endParaRPr sz="800">
              <a:solidFill>
                <a:schemeClr val="lt1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319450" y="1300350"/>
            <a:ext cx="3141000" cy="1691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POPテンプレートの使い方</a:t>
            </a:r>
            <a:endParaRPr b="1" sz="10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7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▷p.2,3は片面印刷用です。p.4~12はそのままご使用いただいても、　アンケートステップが必要な際はp.13を裏面に使用してください。</a:t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7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▷QRコードや写真はダミーですので、店舗に合わせて変更してくだ　さい。</a:t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7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▷文字や色はイメージに合わせて自由に修正してください。</a:t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7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▷p.14以降のイラストもご自由にご活用ください。</a:t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2"/>
              </a:solidFill>
              <a:latin typeface="M PLUS 1p Light"/>
              <a:ea typeface="M PLUS 1p Light"/>
              <a:cs typeface="M PLUS 1p Light"/>
              <a:sym typeface="M PLUS 1p Light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319450" y="3062262"/>
            <a:ext cx="3141000" cy="1986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作り方のポイント</a:t>
            </a:r>
            <a:endParaRPr b="1" sz="10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8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7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▷目立たせたいところは</a:t>
            </a:r>
            <a:r>
              <a:rPr lang="ja" sz="700">
                <a:solidFill>
                  <a:srgbClr val="FF8A8A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色を変える</a:t>
            </a:r>
            <a:r>
              <a:rPr lang="ja" sz="7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・</a:t>
            </a:r>
            <a:r>
              <a:rPr lang="ja" sz="9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文字を大きくする</a:t>
            </a:r>
            <a:r>
              <a:rPr lang="ja" sz="7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と目に 　留まりやすくなります。</a:t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7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▷アンケート回答でプレゼントなどを訴求すると回答率が上がりやす　くなります。</a:t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7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▷「スタッフの励みになります」「同じ要望を持っている方の励みに　なります」などの文章を入れると</a:t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7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　好意的に回答して頂きやすくなります。</a:t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700">
                <a:solidFill>
                  <a:srgbClr val="666666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▷最後に「Googleの口コミにもご回答ください。」とお声がけくだ　い。</a:t>
            </a:r>
            <a:endParaRPr sz="700">
              <a:solidFill>
                <a:srgbClr val="666666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2"/>
              </a:solidFill>
              <a:latin typeface="M PLUS 1p Light"/>
              <a:ea typeface="M PLUS 1p Light"/>
              <a:cs typeface="M PLUS 1p Light"/>
              <a:sym typeface="M PLUS 1p Light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0050" y="4769701"/>
            <a:ext cx="749901" cy="98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0" y="-418874"/>
            <a:ext cx="749901" cy="98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 txBox="1"/>
          <p:nvPr>
            <p:ph type="ctrTitle"/>
          </p:nvPr>
        </p:nvSpPr>
        <p:spPr>
          <a:xfrm>
            <a:off x="137373" y="1895850"/>
            <a:ext cx="3522300" cy="3978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アンケートにご協力お願いします。</a:t>
            </a:r>
            <a:endParaRPr b="1" sz="13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198" name="Google Shape;198;p23"/>
          <p:cNvSpPr txBox="1"/>
          <p:nvPr>
            <p:ph idx="1" type="subTitle"/>
          </p:nvPr>
        </p:nvSpPr>
        <p:spPr>
          <a:xfrm>
            <a:off x="755835" y="4012651"/>
            <a:ext cx="2278500" cy="5232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 fontScale="775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latin typeface="M PLUS 1p Medium"/>
                <a:ea typeface="M PLUS 1p Medium"/>
                <a:cs typeface="M PLUS 1p Medium"/>
                <a:sym typeface="M PLUS 1p Medium"/>
              </a:rPr>
              <a:t>アンケートにご回答で</a:t>
            </a:r>
            <a:endParaRPr sz="900"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M PLUS 1p ExtraBold"/>
                <a:ea typeface="M PLUS 1p ExtraBold"/>
                <a:cs typeface="M PLUS 1p ExtraBold"/>
                <a:sym typeface="M PLUS 1p ExtraBold"/>
              </a:rPr>
              <a:t>無料トライアルプレゼント</a:t>
            </a:r>
            <a:endParaRPr sz="1800"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pic>
        <p:nvPicPr>
          <p:cNvPr id="199" name="Google Shape;19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2365" y="2316135"/>
            <a:ext cx="1625425" cy="1625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3"/>
          <p:cNvSpPr/>
          <p:nvPr/>
        </p:nvSpPr>
        <p:spPr>
          <a:xfrm>
            <a:off x="1432025" y="1625175"/>
            <a:ext cx="933000" cy="3558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</a:rPr>
              <a:t>ロゴ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201" name="Google Shape;201;p23"/>
          <p:cNvSpPr txBox="1"/>
          <p:nvPr/>
        </p:nvSpPr>
        <p:spPr>
          <a:xfrm>
            <a:off x="891625" y="4526776"/>
            <a:ext cx="198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 Light"/>
                <a:ea typeface="M PLUS 1p Light"/>
                <a:cs typeface="M PLUS 1p Light"/>
                <a:sym typeface="M PLUS 1p Light"/>
              </a:rPr>
              <a:t>アンケート完了画面をスタッフに見せてください！</a:t>
            </a:r>
            <a:endParaRPr sz="900">
              <a:solidFill>
                <a:schemeClr val="dk2"/>
              </a:solidFill>
              <a:latin typeface="M PLUS 1p Light"/>
              <a:ea typeface="M PLUS 1p Light"/>
              <a:cs typeface="M PLUS 1p Light"/>
              <a:sym typeface="M PLUS 1p Light"/>
            </a:endParaRPr>
          </a:p>
        </p:txBody>
      </p:sp>
      <p:pic>
        <p:nvPicPr>
          <p:cNvPr id="202" name="Google Shape;202;p23"/>
          <p:cNvPicPr preferRelativeResize="0"/>
          <p:nvPr/>
        </p:nvPicPr>
        <p:blipFill rotWithShape="1">
          <a:blip r:embed="rId4">
            <a:alphaModFix/>
          </a:blip>
          <a:srcRect b="28036" l="0" r="0" t="20670"/>
          <a:stretch/>
        </p:blipFill>
        <p:spPr>
          <a:xfrm>
            <a:off x="-16875" y="475"/>
            <a:ext cx="3812101" cy="13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3"/>
          <p:cNvSpPr txBox="1"/>
          <p:nvPr/>
        </p:nvSpPr>
        <p:spPr>
          <a:xfrm rot="1348812">
            <a:off x="1253491" y="2917453"/>
            <a:ext cx="1438943" cy="5694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>
                <a:solidFill>
                  <a:srgbClr val="D9D9D9"/>
                </a:solidFill>
                <a:latin typeface="M PLUS 1p Black"/>
                <a:ea typeface="M PLUS 1p Black"/>
                <a:cs typeface="M PLUS 1p Black"/>
                <a:sym typeface="M PLUS 1p Black"/>
              </a:rPr>
              <a:t>sample</a:t>
            </a:r>
            <a:endParaRPr sz="2500">
              <a:solidFill>
                <a:srgbClr val="D9D9D9"/>
              </a:solidFill>
              <a:latin typeface="M PLUS 1p Black"/>
              <a:ea typeface="M PLUS 1p Black"/>
              <a:cs typeface="M PLUS 1p Black"/>
              <a:sym typeface="M PLUS 1p Black"/>
            </a:endParaRPr>
          </a:p>
        </p:txBody>
      </p:sp>
      <p:sp>
        <p:nvSpPr>
          <p:cNvPr id="204" name="Google Shape;204;p23"/>
          <p:cNvSpPr/>
          <p:nvPr/>
        </p:nvSpPr>
        <p:spPr>
          <a:xfrm>
            <a:off x="-33050" y="9825"/>
            <a:ext cx="3813000" cy="1311000"/>
          </a:xfrm>
          <a:prstGeom prst="rect">
            <a:avLst/>
          </a:prstGeom>
          <a:solidFill>
            <a:srgbClr val="7F8182">
              <a:alpha val="433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SAMPLE</a:t>
            </a:r>
            <a:endParaRPr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pic>
        <p:nvPicPr>
          <p:cNvPr id="205" name="Google Shape;20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46675" y="4579498"/>
            <a:ext cx="512590" cy="52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4"/>
          <p:cNvSpPr txBox="1"/>
          <p:nvPr>
            <p:ph type="ctrTitle"/>
          </p:nvPr>
        </p:nvSpPr>
        <p:spPr>
          <a:xfrm>
            <a:off x="95873" y="3125103"/>
            <a:ext cx="3522300" cy="3978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アンケートにご協力お願いします。</a:t>
            </a:r>
            <a:endParaRPr b="1" sz="13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211" name="Google Shape;211;p24"/>
          <p:cNvSpPr txBox="1"/>
          <p:nvPr>
            <p:ph idx="1" type="subTitle"/>
          </p:nvPr>
        </p:nvSpPr>
        <p:spPr>
          <a:xfrm>
            <a:off x="299638" y="4168675"/>
            <a:ext cx="1818900" cy="7533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M PLUS 1p ExtraBold"/>
                <a:ea typeface="M PLUS 1p ExtraBold"/>
                <a:cs typeface="M PLUS 1p ExtraBold"/>
                <a:sym typeface="M PLUS 1p ExtraBold"/>
              </a:rPr>
              <a:t>ドリンク１杯</a:t>
            </a:r>
            <a:endParaRPr sz="1800"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M PLUS 1p ExtraBold"/>
                <a:ea typeface="M PLUS 1p ExtraBold"/>
                <a:cs typeface="M PLUS 1p ExtraBold"/>
                <a:sym typeface="M PLUS 1p ExtraBold"/>
              </a:rPr>
              <a:t>プレゼント</a:t>
            </a:r>
            <a:endParaRPr sz="1800"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pic>
        <p:nvPicPr>
          <p:cNvPr id="212" name="Google Shape;21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7987" y="3608600"/>
            <a:ext cx="1466425" cy="146642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4"/>
          <p:cNvSpPr txBox="1"/>
          <p:nvPr/>
        </p:nvSpPr>
        <p:spPr>
          <a:xfrm>
            <a:off x="299713" y="3796800"/>
            <a:ext cx="1818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 Light"/>
                <a:ea typeface="M PLUS 1p Light"/>
                <a:cs typeface="M PLUS 1p Light"/>
                <a:sym typeface="M PLUS 1p Light"/>
              </a:rPr>
              <a:t>QRコードを読み取って</a:t>
            </a:r>
            <a:endParaRPr sz="900">
              <a:solidFill>
                <a:schemeClr val="dk2"/>
              </a:solidFill>
              <a:latin typeface="M PLUS 1p Light"/>
              <a:ea typeface="M PLUS 1p Light"/>
              <a:cs typeface="M PLUS 1p Light"/>
              <a:sym typeface="M PLUS 1p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 Light"/>
                <a:ea typeface="M PLUS 1p Light"/>
                <a:cs typeface="M PLUS 1p Light"/>
                <a:sym typeface="M PLUS 1p Light"/>
              </a:rPr>
              <a:t>アンケートに回答で、</a:t>
            </a:r>
            <a:endParaRPr sz="900">
              <a:solidFill>
                <a:schemeClr val="dk2"/>
              </a:solidFill>
              <a:latin typeface="M PLUS 1p Light"/>
              <a:ea typeface="M PLUS 1p Light"/>
              <a:cs typeface="M PLUS 1p Light"/>
              <a:sym typeface="M PLUS 1p Light"/>
            </a:endParaRPr>
          </a:p>
        </p:txBody>
      </p:sp>
      <p:pic>
        <p:nvPicPr>
          <p:cNvPr id="214" name="Google Shape;21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6050" y="10"/>
            <a:ext cx="3812101" cy="254078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4"/>
          <p:cNvSpPr txBox="1"/>
          <p:nvPr/>
        </p:nvSpPr>
        <p:spPr>
          <a:xfrm>
            <a:off x="894150" y="2977400"/>
            <a:ext cx="198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ご来店ありがとうございます。</a:t>
            </a:r>
            <a:endParaRPr sz="900">
              <a:solidFill>
                <a:schemeClr val="dk2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  <p:sp>
        <p:nvSpPr>
          <p:cNvPr id="216" name="Google Shape;216;p24"/>
          <p:cNvSpPr txBox="1"/>
          <p:nvPr/>
        </p:nvSpPr>
        <p:spPr>
          <a:xfrm rot="1348812">
            <a:off x="2041129" y="4042128"/>
            <a:ext cx="1438943" cy="5694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>
                <a:solidFill>
                  <a:srgbClr val="D9D9D9"/>
                </a:solidFill>
                <a:latin typeface="M PLUS 1p Black"/>
                <a:ea typeface="M PLUS 1p Black"/>
                <a:cs typeface="M PLUS 1p Black"/>
                <a:sym typeface="M PLUS 1p Black"/>
              </a:rPr>
              <a:t>sample</a:t>
            </a:r>
            <a:endParaRPr sz="2500">
              <a:solidFill>
                <a:srgbClr val="D9D9D9"/>
              </a:solidFill>
              <a:latin typeface="M PLUS 1p Black"/>
              <a:ea typeface="M PLUS 1p Black"/>
              <a:cs typeface="M PLUS 1p Black"/>
              <a:sym typeface="M PLUS 1p Black"/>
            </a:endParaRPr>
          </a:p>
        </p:txBody>
      </p:sp>
      <p:sp>
        <p:nvSpPr>
          <p:cNvPr id="217" name="Google Shape;217;p24"/>
          <p:cNvSpPr/>
          <p:nvPr/>
        </p:nvSpPr>
        <p:spPr>
          <a:xfrm>
            <a:off x="-15950" y="9825"/>
            <a:ext cx="3812100" cy="2540700"/>
          </a:xfrm>
          <a:prstGeom prst="rect">
            <a:avLst/>
          </a:prstGeom>
          <a:solidFill>
            <a:srgbClr val="7F8182">
              <a:alpha val="433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SAMPLE</a:t>
            </a:r>
            <a:endParaRPr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5"/>
          <p:cNvSpPr txBox="1"/>
          <p:nvPr>
            <p:ph idx="1" type="subTitle"/>
          </p:nvPr>
        </p:nvSpPr>
        <p:spPr>
          <a:xfrm>
            <a:off x="81900" y="4221850"/>
            <a:ext cx="1988400" cy="3558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M PLUS 1p ExtraBold"/>
                <a:ea typeface="M PLUS 1p ExtraBold"/>
                <a:cs typeface="M PLUS 1p ExtraBold"/>
                <a:sym typeface="M PLUS 1p ExtraBold"/>
              </a:rPr>
              <a:t>プレゼント</a:t>
            </a:r>
            <a:endParaRPr sz="1800"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223" name="Google Shape;223;p25"/>
          <p:cNvSpPr txBox="1"/>
          <p:nvPr/>
        </p:nvSpPr>
        <p:spPr>
          <a:xfrm>
            <a:off x="166638" y="3486950"/>
            <a:ext cx="1818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QRコードを読み取って</a:t>
            </a:r>
            <a:endParaRPr sz="900">
              <a:solidFill>
                <a:schemeClr val="dk2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アンケートに回答で、</a:t>
            </a:r>
            <a:endParaRPr sz="900">
              <a:solidFill>
                <a:schemeClr val="dk2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  <p:pic>
        <p:nvPicPr>
          <p:cNvPr id="224" name="Google Shape;22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6050" y="10"/>
            <a:ext cx="3812101" cy="25407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5" name="Google Shape;225;p25"/>
          <p:cNvGrpSpPr/>
          <p:nvPr/>
        </p:nvGrpSpPr>
        <p:grpSpPr>
          <a:xfrm>
            <a:off x="1985550" y="3283650"/>
            <a:ext cx="1702967" cy="1570300"/>
            <a:chOff x="1985550" y="3283650"/>
            <a:chExt cx="1702967" cy="1570300"/>
          </a:xfrm>
        </p:grpSpPr>
        <p:pic>
          <p:nvPicPr>
            <p:cNvPr id="226" name="Google Shape;226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85550" y="3283650"/>
              <a:ext cx="1570300" cy="1570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7" name="Google Shape;227;p25"/>
            <p:cNvSpPr txBox="1"/>
            <p:nvPr/>
          </p:nvSpPr>
          <p:spPr>
            <a:xfrm rot="1348851">
              <a:off x="2097269" y="3784057"/>
              <a:ext cx="1540897" cy="5694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2500">
                  <a:solidFill>
                    <a:srgbClr val="D9D9D9"/>
                  </a:solidFill>
                  <a:latin typeface="M PLUS 1p Black"/>
                  <a:ea typeface="M PLUS 1p Black"/>
                  <a:cs typeface="M PLUS 1p Black"/>
                  <a:sym typeface="M PLUS 1p Black"/>
                </a:rPr>
                <a:t>sample</a:t>
              </a:r>
              <a:endParaRPr sz="2500">
                <a:solidFill>
                  <a:srgbClr val="D9D9D9"/>
                </a:solidFill>
                <a:latin typeface="M PLUS 1p Black"/>
                <a:ea typeface="M PLUS 1p Black"/>
                <a:cs typeface="M PLUS 1p Black"/>
                <a:sym typeface="M PLUS 1p Black"/>
              </a:endParaRPr>
            </a:p>
          </p:txBody>
        </p:sp>
      </p:grpSp>
      <p:sp>
        <p:nvSpPr>
          <p:cNvPr id="228" name="Google Shape;228;p25"/>
          <p:cNvSpPr/>
          <p:nvPr/>
        </p:nvSpPr>
        <p:spPr>
          <a:xfrm>
            <a:off x="-15950" y="9825"/>
            <a:ext cx="3812100" cy="2540700"/>
          </a:xfrm>
          <a:prstGeom prst="rect">
            <a:avLst/>
          </a:prstGeom>
          <a:solidFill>
            <a:srgbClr val="7F8182">
              <a:alpha val="433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7F8182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SAMPLE</a:t>
            </a:r>
            <a:endParaRPr>
              <a:solidFill>
                <a:srgbClr val="7F8182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229" name="Google Shape;229;p25"/>
          <p:cNvSpPr txBox="1"/>
          <p:nvPr>
            <p:ph type="ctrTitle"/>
          </p:nvPr>
        </p:nvSpPr>
        <p:spPr>
          <a:xfrm>
            <a:off x="95875" y="2097950"/>
            <a:ext cx="3522300" cy="3000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chemeClr val="lt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アンケートにご協力お願いします。</a:t>
            </a:r>
            <a:endParaRPr sz="1400"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230" name="Google Shape;230;p25"/>
          <p:cNvSpPr txBox="1"/>
          <p:nvPr/>
        </p:nvSpPr>
        <p:spPr>
          <a:xfrm>
            <a:off x="894150" y="1844858"/>
            <a:ext cx="198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900">
                <a:solidFill>
                  <a:schemeClr val="lt1"/>
                </a:solidFill>
                <a:latin typeface="M PLUS 1p"/>
                <a:ea typeface="M PLUS 1p"/>
                <a:cs typeface="M PLUS 1p"/>
                <a:sym typeface="M PLUS 1p"/>
              </a:rPr>
              <a:t>ご来店ありがとうございます。</a:t>
            </a:r>
            <a:endParaRPr b="1" sz="900">
              <a:solidFill>
                <a:schemeClr val="lt1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231" name="Google Shape;231;p25"/>
          <p:cNvSpPr/>
          <p:nvPr/>
        </p:nvSpPr>
        <p:spPr>
          <a:xfrm>
            <a:off x="1390525" y="2805825"/>
            <a:ext cx="933000" cy="3558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</a:rPr>
              <a:t>ロゴ</a:t>
            </a:r>
            <a:endParaRPr sz="900">
              <a:solidFill>
                <a:schemeClr val="dk2"/>
              </a:solidFill>
            </a:endParaRPr>
          </a:p>
        </p:txBody>
      </p:sp>
      <p:grpSp>
        <p:nvGrpSpPr>
          <p:cNvPr id="232" name="Google Shape;232;p25"/>
          <p:cNvGrpSpPr/>
          <p:nvPr/>
        </p:nvGrpSpPr>
        <p:grpSpPr>
          <a:xfrm>
            <a:off x="52850" y="3722700"/>
            <a:ext cx="1988400" cy="646500"/>
            <a:chOff x="-91925" y="743775"/>
            <a:chExt cx="1988400" cy="646500"/>
          </a:xfrm>
        </p:grpSpPr>
        <p:pic>
          <p:nvPicPr>
            <p:cNvPr id="233" name="Google Shape;233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52400" y="1176368"/>
              <a:ext cx="1538300" cy="1651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4" name="Google Shape;234;p25"/>
            <p:cNvSpPr txBox="1"/>
            <p:nvPr/>
          </p:nvSpPr>
          <p:spPr>
            <a:xfrm>
              <a:off x="-91925" y="743775"/>
              <a:ext cx="19884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2400">
                  <a:solidFill>
                    <a:schemeClr val="dk2"/>
                  </a:solidFill>
                  <a:latin typeface="M PLUS 1p ExtraBold"/>
                  <a:ea typeface="M PLUS 1p ExtraBold"/>
                  <a:cs typeface="M PLUS 1p ExtraBold"/>
                  <a:sym typeface="M PLUS 1p ExtraBold"/>
                </a:rPr>
                <a:t>ドリンク</a:t>
              </a:r>
              <a:r>
                <a:rPr lang="ja" sz="3000">
                  <a:solidFill>
                    <a:schemeClr val="dk2"/>
                  </a:solidFill>
                  <a:latin typeface="M PLUS 1p ExtraBold"/>
                  <a:ea typeface="M PLUS 1p ExtraBold"/>
                  <a:cs typeface="M PLUS 1p ExtraBold"/>
                  <a:sym typeface="M PLUS 1p ExtraBold"/>
                </a:rPr>
                <a:t>1</a:t>
              </a:r>
              <a:r>
                <a:rPr lang="ja" sz="1800">
                  <a:solidFill>
                    <a:schemeClr val="dk2"/>
                  </a:solidFill>
                  <a:latin typeface="M PLUS 1p ExtraBold"/>
                  <a:ea typeface="M PLUS 1p ExtraBold"/>
                  <a:cs typeface="M PLUS 1p ExtraBold"/>
                  <a:sym typeface="M PLUS 1p ExtraBold"/>
                </a:rPr>
                <a:t>杯</a:t>
              </a:r>
              <a:endParaRPr sz="1800">
                <a:solidFill>
                  <a:schemeClr val="dk2"/>
                </a:solidFill>
                <a:latin typeface="M PLUS 1p ExtraBold"/>
                <a:ea typeface="M PLUS 1p ExtraBold"/>
                <a:cs typeface="M PLUS 1p ExtraBold"/>
                <a:sym typeface="M PLUS 1p ExtraBold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6"/>
          <p:cNvSpPr txBox="1"/>
          <p:nvPr/>
        </p:nvSpPr>
        <p:spPr>
          <a:xfrm>
            <a:off x="-21450" y="590786"/>
            <a:ext cx="378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簡単アンケートステップ</a:t>
            </a:r>
            <a:endParaRPr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240" name="Google Shape;240;p26"/>
          <p:cNvSpPr/>
          <p:nvPr/>
        </p:nvSpPr>
        <p:spPr>
          <a:xfrm>
            <a:off x="313050" y="1291975"/>
            <a:ext cx="3153900" cy="903900"/>
          </a:xfrm>
          <a:prstGeom prst="roundRect">
            <a:avLst>
              <a:gd fmla="val 9996" name="adj"/>
            </a:avLst>
          </a:prstGeom>
          <a:solidFill>
            <a:srgbClr val="FFFFFF"/>
          </a:solidFill>
          <a:ln cap="flat" cmpd="sng" w="38100">
            <a:solidFill>
              <a:srgbClr val="33B9BB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3780000" dist="57150">
              <a:srgbClr val="000000">
                <a:alpha val="27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>
                <a:solidFill>
                  <a:srgbClr val="33B9BB"/>
                </a:solidFill>
                <a:latin typeface="M PLUS 1p"/>
                <a:ea typeface="M PLUS 1p"/>
                <a:cs typeface="M PLUS 1p"/>
                <a:sym typeface="M PLUS 1p"/>
              </a:rPr>
              <a:t>QRコード読み取る</a:t>
            </a:r>
            <a:endParaRPr b="1">
              <a:solidFill>
                <a:srgbClr val="33B9BB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33B9BB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33B9BB"/>
                </a:solidFill>
                <a:latin typeface="M PLUS 1p"/>
                <a:ea typeface="M PLUS 1p"/>
                <a:cs typeface="M PLUS 1p"/>
                <a:sym typeface="M PLUS 1p"/>
              </a:rPr>
              <a:t>QRコードを読み取ると、</a:t>
            </a:r>
            <a:endParaRPr sz="900">
              <a:solidFill>
                <a:srgbClr val="33B9BB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33B9BB"/>
                </a:solidFill>
                <a:latin typeface="M PLUS 1p"/>
                <a:ea typeface="M PLUS 1p"/>
                <a:cs typeface="M PLUS 1p"/>
                <a:sym typeface="M PLUS 1p"/>
              </a:rPr>
              <a:t>アンケート画面が出てきます！</a:t>
            </a:r>
            <a:endParaRPr>
              <a:solidFill>
                <a:srgbClr val="33B9BB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241" name="Google Shape;241;p26"/>
          <p:cNvSpPr txBox="1"/>
          <p:nvPr/>
        </p:nvSpPr>
        <p:spPr>
          <a:xfrm>
            <a:off x="313049" y="990969"/>
            <a:ext cx="1903500" cy="4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725" lIns="64725" spcFirstLastPara="1" rIns="64725" wrap="square" tIns="647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33B9BB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STEP</a:t>
            </a:r>
            <a:r>
              <a:rPr lang="ja" sz="1800">
                <a:solidFill>
                  <a:srgbClr val="33B9BB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1</a:t>
            </a:r>
            <a:endParaRPr sz="1800">
              <a:solidFill>
                <a:srgbClr val="33B9BB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  <p:sp>
        <p:nvSpPr>
          <p:cNvPr id="242" name="Google Shape;242;p26"/>
          <p:cNvSpPr/>
          <p:nvPr/>
        </p:nvSpPr>
        <p:spPr>
          <a:xfrm>
            <a:off x="313050" y="2489310"/>
            <a:ext cx="3153900" cy="903900"/>
          </a:xfrm>
          <a:prstGeom prst="roundRect">
            <a:avLst>
              <a:gd fmla="val 9996" name="adj"/>
            </a:avLst>
          </a:prstGeom>
          <a:solidFill>
            <a:srgbClr val="FFFFFF"/>
          </a:solidFill>
          <a:ln cap="flat" cmpd="sng" w="38100">
            <a:solidFill>
              <a:srgbClr val="33B9BB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3780000" dist="57150">
              <a:srgbClr val="000000">
                <a:alpha val="27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>
                <a:solidFill>
                  <a:srgbClr val="33B9BB"/>
                </a:solidFill>
                <a:latin typeface="M PLUS 1p"/>
                <a:ea typeface="M PLUS 1p"/>
                <a:cs typeface="M PLUS 1p"/>
                <a:sym typeface="M PLUS 1p"/>
              </a:rPr>
              <a:t>アンケートに回答する</a:t>
            </a:r>
            <a:endParaRPr b="1">
              <a:solidFill>
                <a:srgbClr val="33B9BB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33B9BB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33B9BB"/>
                </a:solidFill>
                <a:latin typeface="M PLUS 1p"/>
                <a:ea typeface="M PLUS 1p"/>
                <a:cs typeface="M PLUS 1p"/>
                <a:sym typeface="M PLUS 1p"/>
              </a:rPr>
              <a:t>アンケートに回答し、</a:t>
            </a:r>
            <a:endParaRPr sz="900">
              <a:solidFill>
                <a:srgbClr val="33B9BB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33B9BB"/>
                </a:solidFill>
                <a:latin typeface="M PLUS 1p"/>
                <a:ea typeface="M PLUS 1p"/>
                <a:cs typeface="M PLUS 1p"/>
                <a:sym typeface="M PLUS 1p"/>
              </a:rPr>
              <a:t>「次へ」のボタンを押します。</a:t>
            </a:r>
            <a:endParaRPr sz="900">
              <a:solidFill>
                <a:srgbClr val="33B9BB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243" name="Google Shape;243;p26"/>
          <p:cNvSpPr txBox="1"/>
          <p:nvPr/>
        </p:nvSpPr>
        <p:spPr>
          <a:xfrm>
            <a:off x="313049" y="2188304"/>
            <a:ext cx="1903500" cy="4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4725" lIns="64725" spcFirstLastPara="1" rIns="64725" wrap="square" tIns="647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33B9BB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STEP</a:t>
            </a:r>
            <a:r>
              <a:rPr lang="ja" sz="1800">
                <a:solidFill>
                  <a:srgbClr val="33B9BB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2</a:t>
            </a:r>
            <a:endParaRPr sz="1800">
              <a:solidFill>
                <a:srgbClr val="33B9BB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  <p:sp>
        <p:nvSpPr>
          <p:cNvPr id="244" name="Google Shape;244;p26"/>
          <p:cNvSpPr/>
          <p:nvPr/>
        </p:nvSpPr>
        <p:spPr>
          <a:xfrm>
            <a:off x="313050" y="3691575"/>
            <a:ext cx="3111000" cy="504300"/>
          </a:xfrm>
          <a:prstGeom prst="roundRect">
            <a:avLst>
              <a:gd fmla="val 9996" name="adj"/>
            </a:avLst>
          </a:prstGeom>
          <a:solidFill>
            <a:srgbClr val="FF8A8A"/>
          </a:solidFill>
          <a:ln>
            <a:noFill/>
          </a:ln>
          <a:effectLst>
            <a:outerShdw blurRad="114300" rotWithShape="0" algn="bl" dir="3780000" dist="57150">
              <a:srgbClr val="000000">
                <a:alpha val="27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アンケート回答完了</a:t>
            </a:r>
            <a:endParaRPr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245" name="Google Shape;245;p26"/>
          <p:cNvSpPr txBox="1"/>
          <p:nvPr/>
        </p:nvSpPr>
        <p:spPr>
          <a:xfrm>
            <a:off x="313051" y="4456712"/>
            <a:ext cx="31539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64725" lIns="64725" spcFirstLastPara="1" rIns="64725" wrap="square" tIns="647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33B9BB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Googleアカウントをお持ちの方は、</a:t>
            </a:r>
            <a:endParaRPr sz="1000">
              <a:solidFill>
                <a:srgbClr val="33B9BB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33B9BB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口コミにもご協力頂けますと幸いです！</a:t>
            </a:r>
            <a:endParaRPr sz="1000">
              <a:solidFill>
                <a:srgbClr val="33B9BB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C835"/>
            </a:gs>
            <a:gs pos="54000">
              <a:srgbClr val="33B9BB"/>
            </a:gs>
            <a:gs pos="100000">
              <a:srgbClr val="33B9BB"/>
            </a:gs>
          </a:gsLst>
          <a:lin ang="18900732" scaled="0"/>
        </a:gra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7"/>
          <p:cNvSpPr txBox="1"/>
          <p:nvPr>
            <p:ph type="title"/>
          </p:nvPr>
        </p:nvSpPr>
        <p:spPr>
          <a:xfrm>
            <a:off x="128852" y="261118"/>
            <a:ext cx="35223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イラスト素材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51" name="Google Shape;251;p27"/>
          <p:cNvSpPr/>
          <p:nvPr/>
        </p:nvSpPr>
        <p:spPr>
          <a:xfrm>
            <a:off x="319450" y="709778"/>
            <a:ext cx="3141000" cy="4338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2"/>
              </a:solidFill>
              <a:latin typeface="M PLUS 1p Light"/>
              <a:ea typeface="M PLUS 1p Light"/>
              <a:cs typeface="M PLUS 1p Light"/>
              <a:sym typeface="M PLUS 1p Light"/>
            </a:endParaRPr>
          </a:p>
        </p:txBody>
      </p:sp>
      <p:grpSp>
        <p:nvGrpSpPr>
          <p:cNvPr id="252" name="Google Shape;252;p27"/>
          <p:cNvGrpSpPr/>
          <p:nvPr/>
        </p:nvGrpSpPr>
        <p:grpSpPr>
          <a:xfrm>
            <a:off x="507698" y="3890045"/>
            <a:ext cx="1090262" cy="1045905"/>
            <a:chOff x="219175" y="2053725"/>
            <a:chExt cx="1504225" cy="1443025"/>
          </a:xfrm>
        </p:grpSpPr>
        <p:pic>
          <p:nvPicPr>
            <p:cNvPr id="253" name="Google Shape;253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19175" y="2053725"/>
              <a:ext cx="1504225" cy="1443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" name="Google Shape;254;p27"/>
            <p:cNvSpPr txBox="1"/>
            <p:nvPr/>
          </p:nvSpPr>
          <p:spPr>
            <a:xfrm>
              <a:off x="275875" y="2441700"/>
              <a:ext cx="1390800" cy="63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900">
                  <a:solidFill>
                    <a:schemeClr val="dk2"/>
                  </a:solidFill>
                  <a:latin typeface="M PLUS 1p Medium"/>
                  <a:ea typeface="M PLUS 1p Medium"/>
                  <a:cs typeface="M PLUS 1p Medium"/>
                  <a:sym typeface="M PLUS 1p Medium"/>
                </a:rPr>
                <a:t>テキスト</a:t>
              </a:r>
              <a:endParaRPr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900">
                  <a:solidFill>
                    <a:schemeClr val="dk2"/>
                  </a:solidFill>
                  <a:latin typeface="M PLUS 1p Medium"/>
                  <a:ea typeface="M PLUS 1p Medium"/>
                  <a:cs typeface="M PLUS 1p Medium"/>
                  <a:sym typeface="M PLUS 1p Medium"/>
                </a:rPr>
                <a:t>入れて下さい</a:t>
              </a:r>
              <a:endParaRPr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endParaRPr>
            </a:p>
          </p:txBody>
        </p:sp>
      </p:grpSp>
      <p:grpSp>
        <p:nvGrpSpPr>
          <p:cNvPr id="255" name="Google Shape;255;p27"/>
          <p:cNvGrpSpPr/>
          <p:nvPr/>
        </p:nvGrpSpPr>
        <p:grpSpPr>
          <a:xfrm>
            <a:off x="439317" y="2918671"/>
            <a:ext cx="1168288" cy="1019873"/>
            <a:chOff x="1116948" y="2764954"/>
            <a:chExt cx="1798751" cy="1570243"/>
          </a:xfrm>
        </p:grpSpPr>
        <p:pic>
          <p:nvPicPr>
            <p:cNvPr id="256" name="Google Shape;256;p2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948" y="2764954"/>
              <a:ext cx="1798751" cy="15702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7" name="Google Shape;257;p27"/>
            <p:cNvSpPr txBox="1"/>
            <p:nvPr/>
          </p:nvSpPr>
          <p:spPr>
            <a:xfrm>
              <a:off x="1320922" y="3203458"/>
              <a:ext cx="1390800" cy="71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900">
                  <a:solidFill>
                    <a:schemeClr val="dk2"/>
                  </a:solidFill>
                  <a:latin typeface="M PLUS 1p Medium"/>
                  <a:ea typeface="M PLUS 1p Medium"/>
                  <a:cs typeface="M PLUS 1p Medium"/>
                  <a:sym typeface="M PLUS 1p Medium"/>
                </a:rPr>
                <a:t>テキスト</a:t>
              </a:r>
              <a:endParaRPr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900">
                  <a:solidFill>
                    <a:schemeClr val="dk2"/>
                  </a:solidFill>
                  <a:latin typeface="M PLUS 1p Medium"/>
                  <a:ea typeface="M PLUS 1p Medium"/>
                  <a:cs typeface="M PLUS 1p Medium"/>
                  <a:sym typeface="M PLUS 1p Medium"/>
                </a:rPr>
                <a:t>入れて下さい</a:t>
              </a:r>
              <a:endParaRPr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endParaRPr>
            </a:p>
          </p:txBody>
        </p:sp>
      </p:grpSp>
      <p:grpSp>
        <p:nvGrpSpPr>
          <p:cNvPr id="258" name="Google Shape;258;p27"/>
          <p:cNvGrpSpPr/>
          <p:nvPr/>
        </p:nvGrpSpPr>
        <p:grpSpPr>
          <a:xfrm>
            <a:off x="613196" y="2102777"/>
            <a:ext cx="1237308" cy="763650"/>
            <a:chOff x="-2893358" y="2005002"/>
            <a:chExt cx="1720874" cy="1062100"/>
          </a:xfrm>
        </p:grpSpPr>
        <p:pic>
          <p:nvPicPr>
            <p:cNvPr id="259" name="Google Shape;259;p2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-2893358" y="2005002"/>
              <a:ext cx="1720874" cy="1062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0" name="Google Shape;260;p27"/>
            <p:cNvSpPr txBox="1"/>
            <p:nvPr/>
          </p:nvSpPr>
          <p:spPr>
            <a:xfrm>
              <a:off x="-2774362" y="2153072"/>
              <a:ext cx="1390800" cy="64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900">
                  <a:solidFill>
                    <a:schemeClr val="dk2"/>
                  </a:solidFill>
                  <a:latin typeface="M PLUS 1p Medium"/>
                  <a:ea typeface="M PLUS 1p Medium"/>
                  <a:cs typeface="M PLUS 1p Medium"/>
                  <a:sym typeface="M PLUS 1p Medium"/>
                </a:rPr>
                <a:t>テキスト</a:t>
              </a:r>
              <a:endParaRPr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900">
                  <a:solidFill>
                    <a:schemeClr val="dk2"/>
                  </a:solidFill>
                  <a:latin typeface="M PLUS 1p Medium"/>
                  <a:ea typeface="M PLUS 1p Medium"/>
                  <a:cs typeface="M PLUS 1p Medium"/>
                  <a:sym typeface="M PLUS 1p Medium"/>
                </a:rPr>
                <a:t>入れて下さい</a:t>
              </a:r>
              <a:endParaRPr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endParaRPr>
            </a:p>
          </p:txBody>
        </p:sp>
      </p:grpSp>
      <p:pic>
        <p:nvPicPr>
          <p:cNvPr id="261" name="Google Shape;261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44750" y="3365300"/>
            <a:ext cx="529624" cy="54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94600" y="3395698"/>
            <a:ext cx="512590" cy="523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3" name="Google Shape;263;p27"/>
          <p:cNvGrpSpPr/>
          <p:nvPr/>
        </p:nvGrpSpPr>
        <p:grpSpPr>
          <a:xfrm>
            <a:off x="413625" y="974994"/>
            <a:ext cx="1572225" cy="628900"/>
            <a:chOff x="413625" y="974994"/>
            <a:chExt cx="1572225" cy="628900"/>
          </a:xfrm>
        </p:grpSpPr>
        <p:pic>
          <p:nvPicPr>
            <p:cNvPr id="264" name="Google Shape;264;p2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13625" y="974994"/>
              <a:ext cx="1572225" cy="628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5" name="Google Shape;265;p27"/>
            <p:cNvSpPr txBox="1"/>
            <p:nvPr/>
          </p:nvSpPr>
          <p:spPr>
            <a:xfrm>
              <a:off x="602250" y="1033100"/>
              <a:ext cx="13836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900">
                  <a:solidFill>
                    <a:schemeClr val="dk2"/>
                  </a:solidFill>
                  <a:latin typeface="M PLUS 1p Medium"/>
                  <a:ea typeface="M PLUS 1p Medium"/>
                  <a:cs typeface="M PLUS 1p Medium"/>
                  <a:sym typeface="M PLUS 1p Medium"/>
                </a:rPr>
                <a:t>テキストが入ります</a:t>
              </a:r>
              <a:endParaRPr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endParaRPr>
            </a:p>
          </p:txBody>
        </p:sp>
      </p:grpSp>
      <p:grpSp>
        <p:nvGrpSpPr>
          <p:cNvPr id="266" name="Google Shape;266;p27"/>
          <p:cNvGrpSpPr/>
          <p:nvPr/>
        </p:nvGrpSpPr>
        <p:grpSpPr>
          <a:xfrm>
            <a:off x="2014325" y="943150"/>
            <a:ext cx="1446125" cy="544950"/>
            <a:chOff x="2014325" y="943150"/>
            <a:chExt cx="1446125" cy="544950"/>
          </a:xfrm>
        </p:grpSpPr>
        <p:pic>
          <p:nvPicPr>
            <p:cNvPr id="267" name="Google Shape;267;p2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098075" y="943150"/>
              <a:ext cx="1362375" cy="544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" name="Google Shape;268;p27"/>
            <p:cNvSpPr txBox="1"/>
            <p:nvPr/>
          </p:nvSpPr>
          <p:spPr>
            <a:xfrm>
              <a:off x="2014325" y="1033100"/>
              <a:ext cx="13836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900">
                  <a:solidFill>
                    <a:schemeClr val="dk2"/>
                  </a:solidFill>
                  <a:latin typeface="M PLUS 1p Medium"/>
                  <a:ea typeface="M PLUS 1p Medium"/>
                  <a:cs typeface="M PLUS 1p Medium"/>
                  <a:sym typeface="M PLUS 1p Medium"/>
                </a:rPr>
                <a:t>テキストが入ります</a:t>
              </a:r>
              <a:endParaRPr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endParaRPr>
            </a:p>
          </p:txBody>
        </p:sp>
      </p:grpSp>
      <p:grpSp>
        <p:nvGrpSpPr>
          <p:cNvPr id="269" name="Google Shape;269;p27"/>
          <p:cNvGrpSpPr/>
          <p:nvPr/>
        </p:nvGrpSpPr>
        <p:grpSpPr>
          <a:xfrm>
            <a:off x="507700" y="1562350"/>
            <a:ext cx="1524600" cy="609850"/>
            <a:chOff x="507700" y="1562350"/>
            <a:chExt cx="1524600" cy="609850"/>
          </a:xfrm>
        </p:grpSpPr>
        <p:pic>
          <p:nvPicPr>
            <p:cNvPr id="270" name="Google Shape;270;p2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507700" y="1562350"/>
              <a:ext cx="1524600" cy="609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1" name="Google Shape;271;p27"/>
            <p:cNvSpPr txBox="1"/>
            <p:nvPr/>
          </p:nvSpPr>
          <p:spPr>
            <a:xfrm>
              <a:off x="602250" y="1645675"/>
              <a:ext cx="13836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900">
                  <a:solidFill>
                    <a:schemeClr val="dk2"/>
                  </a:solidFill>
                  <a:latin typeface="M PLUS 1p Medium"/>
                  <a:ea typeface="M PLUS 1p Medium"/>
                  <a:cs typeface="M PLUS 1p Medium"/>
                  <a:sym typeface="M PLUS 1p Medium"/>
                </a:rPr>
                <a:t>テキストが入ります</a:t>
              </a:r>
              <a:endParaRPr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endParaRPr>
            </a:p>
          </p:txBody>
        </p:sp>
      </p:grpSp>
      <p:pic>
        <p:nvPicPr>
          <p:cNvPr id="272" name="Google Shape;272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30050" y="4769701"/>
            <a:ext cx="749901" cy="98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649179" y="4114776"/>
            <a:ext cx="449901" cy="8250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4" name="Google Shape;274;p27"/>
          <p:cNvGrpSpPr/>
          <p:nvPr/>
        </p:nvGrpSpPr>
        <p:grpSpPr>
          <a:xfrm>
            <a:off x="2032299" y="2067300"/>
            <a:ext cx="1060875" cy="883532"/>
            <a:chOff x="-1661063" y="2886071"/>
            <a:chExt cx="1022925" cy="851926"/>
          </a:xfrm>
        </p:grpSpPr>
        <p:pic>
          <p:nvPicPr>
            <p:cNvPr id="275" name="Google Shape;275;p27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-1661062" y="2886071"/>
              <a:ext cx="1022925" cy="8519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" name="Google Shape;276;p27"/>
            <p:cNvSpPr txBox="1"/>
            <p:nvPr/>
          </p:nvSpPr>
          <p:spPr>
            <a:xfrm>
              <a:off x="-1661063" y="3009572"/>
              <a:ext cx="944100" cy="44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900">
                  <a:solidFill>
                    <a:schemeClr val="dk2"/>
                  </a:solidFill>
                  <a:latin typeface="M PLUS 1p Medium"/>
                  <a:ea typeface="M PLUS 1p Medium"/>
                  <a:cs typeface="M PLUS 1p Medium"/>
                  <a:sym typeface="M PLUS 1p Medium"/>
                </a:rPr>
                <a:t>テキスト</a:t>
              </a:r>
              <a:endParaRPr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900">
                  <a:solidFill>
                    <a:schemeClr val="dk2"/>
                  </a:solidFill>
                  <a:latin typeface="M PLUS 1p Medium"/>
                  <a:ea typeface="M PLUS 1p Medium"/>
                  <a:cs typeface="M PLUS 1p Medium"/>
                  <a:sym typeface="M PLUS 1p Medium"/>
                </a:rPr>
                <a:t>入れて下さい</a:t>
              </a:r>
              <a:endParaRPr sz="900">
                <a:solidFill>
                  <a:schemeClr val="dk2"/>
                </a:solidFill>
                <a:latin typeface="M PLUS 1p Medium"/>
                <a:ea typeface="M PLUS 1p Medium"/>
                <a:cs typeface="M PLUS 1p Medium"/>
                <a:sym typeface="M PLUS 1p Medium"/>
              </a:endParaRPr>
            </a:p>
          </p:txBody>
        </p:sp>
      </p:grpSp>
      <p:pic>
        <p:nvPicPr>
          <p:cNvPr id="277" name="Google Shape;277;p2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744750" y="4110920"/>
            <a:ext cx="825779" cy="82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77025" y="3395703"/>
            <a:ext cx="414935" cy="48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C835"/>
            </a:gs>
            <a:gs pos="54000">
              <a:srgbClr val="33B9BB"/>
            </a:gs>
            <a:gs pos="100000">
              <a:srgbClr val="33B9BB"/>
            </a:gs>
          </a:gsLst>
          <a:lin ang="18900732" scaled="0"/>
        </a:gra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8"/>
          <p:cNvSpPr txBox="1"/>
          <p:nvPr>
            <p:ph type="title"/>
          </p:nvPr>
        </p:nvSpPr>
        <p:spPr>
          <a:xfrm>
            <a:off x="128852" y="261118"/>
            <a:ext cx="3522300" cy="4077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イラスト素材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4" name="Google Shape;284;p28"/>
          <p:cNvSpPr/>
          <p:nvPr/>
        </p:nvSpPr>
        <p:spPr>
          <a:xfrm>
            <a:off x="319450" y="709778"/>
            <a:ext cx="3141000" cy="4338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2"/>
              </a:solidFill>
              <a:latin typeface="M PLUS 1p Light"/>
              <a:ea typeface="M PLUS 1p Light"/>
              <a:cs typeface="M PLUS 1p Light"/>
              <a:sym typeface="M PLUS 1p Light"/>
            </a:endParaRPr>
          </a:p>
        </p:txBody>
      </p:sp>
      <p:sp>
        <p:nvSpPr>
          <p:cNvPr id="285" name="Google Shape;285;p28"/>
          <p:cNvSpPr txBox="1"/>
          <p:nvPr/>
        </p:nvSpPr>
        <p:spPr>
          <a:xfrm>
            <a:off x="624275" y="1500950"/>
            <a:ext cx="2589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他にもイラストを使用したい際には、</a:t>
            </a:r>
            <a:endParaRPr sz="8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無料でイラストをダウンロードできるサイトを</a:t>
            </a:r>
            <a:endParaRPr sz="8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お使いください！</a:t>
            </a:r>
            <a:endParaRPr sz="8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286" name="Google Shape;286;p28"/>
          <p:cNvSpPr txBox="1"/>
          <p:nvPr/>
        </p:nvSpPr>
        <p:spPr>
          <a:xfrm>
            <a:off x="924950" y="2224975"/>
            <a:ext cx="21051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□</a:t>
            </a:r>
            <a:r>
              <a:rPr lang="ja" sz="900" u="sng">
                <a:solidFill>
                  <a:schemeClr val="hlink"/>
                </a:solidFill>
                <a:latin typeface="M PLUS 1p"/>
                <a:ea typeface="M PLUS 1p"/>
                <a:cs typeface="M PLUS 1p"/>
                <a:sym typeface="M PLUS 1p"/>
                <a:hlinkClick r:id="rId3"/>
              </a:rPr>
              <a:t>フキダシデザイン</a:t>
            </a:r>
            <a:endParaRPr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□</a:t>
            </a:r>
            <a:r>
              <a:rPr lang="ja" sz="900" u="sng">
                <a:solidFill>
                  <a:schemeClr val="hlink"/>
                </a:solidFill>
                <a:latin typeface="M PLUS 1p"/>
                <a:ea typeface="M PLUS 1p"/>
                <a:cs typeface="M PLUS 1p"/>
                <a:sym typeface="M PLUS 1p"/>
                <a:hlinkClick r:id="rId4"/>
              </a:rPr>
              <a:t>Loose Drawing</a:t>
            </a:r>
            <a:endParaRPr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□</a:t>
            </a:r>
            <a:r>
              <a:rPr lang="ja" sz="900" u="sng">
                <a:solidFill>
                  <a:schemeClr val="hlink"/>
                </a:solidFill>
                <a:latin typeface="M PLUS 1p"/>
                <a:ea typeface="M PLUS 1p"/>
                <a:cs typeface="M PLUS 1p"/>
                <a:sym typeface="M PLUS 1p"/>
                <a:hlinkClick r:id="rId5"/>
              </a:rPr>
              <a:t>イラストナビ</a:t>
            </a:r>
            <a:endParaRPr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□</a:t>
            </a:r>
            <a:r>
              <a:rPr lang="ja" sz="900" u="sng">
                <a:solidFill>
                  <a:schemeClr val="hlink"/>
                </a:solidFill>
                <a:latin typeface="M PLUS 1p"/>
                <a:ea typeface="M PLUS 1p"/>
                <a:cs typeface="M PLUS 1p"/>
                <a:sym typeface="M PLUS 1p"/>
                <a:hlinkClick r:id="rId6"/>
              </a:rPr>
              <a:t>たべものそざいモール</a:t>
            </a:r>
            <a:endParaRPr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□</a:t>
            </a:r>
            <a:r>
              <a:rPr lang="ja" sz="900" u="sng">
                <a:solidFill>
                  <a:schemeClr val="hlink"/>
                </a:solidFill>
                <a:latin typeface="M PLUS 1p"/>
                <a:ea typeface="M PLUS 1p"/>
                <a:cs typeface="M PLUS 1p"/>
                <a:sym typeface="M PLUS 1p"/>
                <a:hlinkClick r:id="rId7"/>
              </a:rPr>
              <a:t>ビジネス素材フリーイラスト</a:t>
            </a:r>
            <a:endParaRPr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pic>
        <p:nvPicPr>
          <p:cNvPr id="287" name="Google Shape;287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30050" y="4769701"/>
            <a:ext cx="749901" cy="98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735975" y="2969958"/>
            <a:ext cx="330900" cy="330900"/>
          </a:xfrm>
          <a:prstGeom prst="rect">
            <a:avLst/>
          </a:prstGeom>
          <a:noFill/>
          <a:ln cap="flat" cmpd="sng" w="9525">
            <a:solidFill>
              <a:srgbClr val="4DB9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/>
          <p:nvPr/>
        </p:nvSpPr>
        <p:spPr>
          <a:xfrm>
            <a:off x="1132482" y="3554293"/>
            <a:ext cx="1903500" cy="355800"/>
          </a:xfrm>
          <a:prstGeom prst="snip1Rect">
            <a:avLst>
              <a:gd fmla="val 16667" name="adj"/>
            </a:avLst>
          </a:prstGeom>
          <a:solidFill>
            <a:srgbClr val="4DB9BB">
              <a:alpha val="84240"/>
            </a:srgbClr>
          </a:solidFill>
          <a:ln>
            <a:noFill/>
          </a:ln>
        </p:spPr>
        <p:txBody>
          <a:bodyPr anchorCtr="0" anchor="ctr" bIns="64725" lIns="64725" spcFirstLastPara="1" rIns="64725" wrap="square" tIns="6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/>
          <p:nvPr/>
        </p:nvSpPr>
        <p:spPr>
          <a:xfrm>
            <a:off x="1117315" y="2957508"/>
            <a:ext cx="1903500" cy="355800"/>
          </a:xfrm>
          <a:prstGeom prst="snip1Rect">
            <a:avLst>
              <a:gd fmla="val 16667" name="adj"/>
            </a:avLst>
          </a:prstGeom>
          <a:solidFill>
            <a:srgbClr val="4DB9BB">
              <a:alpha val="84240"/>
            </a:srgbClr>
          </a:solidFill>
          <a:ln>
            <a:noFill/>
          </a:ln>
        </p:spPr>
        <p:txBody>
          <a:bodyPr anchorCtr="0" anchor="ctr" bIns="64725" lIns="64725" spcFirstLastPara="1" rIns="64725" wrap="square" tIns="6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 txBox="1"/>
          <p:nvPr>
            <p:ph type="ctrTitle"/>
          </p:nvPr>
        </p:nvSpPr>
        <p:spPr>
          <a:xfrm>
            <a:off x="128873" y="906004"/>
            <a:ext cx="3522300" cy="3978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4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アンケートにご協力お願いします。</a:t>
            </a:r>
            <a:endParaRPr b="1" sz="14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74" name="Google Shape;74;p15"/>
          <p:cNvSpPr txBox="1"/>
          <p:nvPr>
            <p:ph idx="1" type="subTitle"/>
          </p:nvPr>
        </p:nvSpPr>
        <p:spPr>
          <a:xfrm>
            <a:off x="755825" y="4163550"/>
            <a:ext cx="2278500" cy="2595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 fontScale="92500" lnSpcReduction="2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latin typeface="M PLUS 1p Medium"/>
                <a:ea typeface="M PLUS 1p Medium"/>
                <a:cs typeface="M PLUS 1p Medium"/>
                <a:sym typeface="M PLUS 1p Medium"/>
              </a:rPr>
              <a:t>アンケートにご回答で</a:t>
            </a:r>
            <a:endParaRPr sz="1800"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75" name="Google Shape;75;p15"/>
          <p:cNvSpPr txBox="1"/>
          <p:nvPr>
            <p:ph idx="1" type="subTitle"/>
          </p:nvPr>
        </p:nvSpPr>
        <p:spPr>
          <a:xfrm>
            <a:off x="1133990" y="3554293"/>
            <a:ext cx="1903500" cy="3558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lt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アンケートに回答する</a:t>
            </a:r>
            <a:endParaRPr sz="1000"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76" name="Google Shape;76;p15"/>
          <p:cNvSpPr txBox="1"/>
          <p:nvPr>
            <p:ph idx="1" type="subTitle"/>
          </p:nvPr>
        </p:nvSpPr>
        <p:spPr>
          <a:xfrm>
            <a:off x="1117315" y="2957508"/>
            <a:ext cx="1903500" cy="3558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lt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QRコード読み取る</a:t>
            </a:r>
            <a:endParaRPr sz="1000"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772875" y="2962308"/>
            <a:ext cx="257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64725" lIns="64725" spcFirstLastPara="1" rIns="64725" wrap="square" tIns="647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DB9BB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1</a:t>
            </a:r>
            <a:endParaRPr>
              <a:solidFill>
                <a:srgbClr val="4DB9BB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894150" y="638783"/>
            <a:ext cx="198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9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ご来店ありがとうございます。</a:t>
            </a:r>
            <a:endParaRPr b="1"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35200" y="38325"/>
            <a:ext cx="933000" cy="3558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</a:rPr>
              <a:t>ロゴ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889100" y="455200"/>
            <a:ext cx="198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9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〇〇　△△店</a:t>
            </a:r>
            <a:endParaRPr b="1"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81" name="Google Shape;81;p15"/>
          <p:cNvSpPr txBox="1"/>
          <p:nvPr/>
        </p:nvSpPr>
        <p:spPr>
          <a:xfrm>
            <a:off x="889100" y="4709125"/>
            <a:ext cx="198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 Light"/>
                <a:ea typeface="M PLUS 1p Light"/>
                <a:cs typeface="M PLUS 1p Light"/>
                <a:sym typeface="M PLUS 1p Light"/>
              </a:rPr>
              <a:t>アンケート完了画面をスタッフに見せてください！</a:t>
            </a:r>
            <a:endParaRPr sz="900">
              <a:solidFill>
                <a:schemeClr val="dk2"/>
              </a:solidFill>
              <a:latin typeface="M PLUS 1p Light"/>
              <a:ea typeface="M PLUS 1p Light"/>
              <a:cs typeface="M PLUS 1p Light"/>
              <a:sym typeface="M PLUS 1p Light"/>
            </a:endParaRPr>
          </a:p>
        </p:txBody>
      </p:sp>
      <p:sp>
        <p:nvSpPr>
          <p:cNvPr id="82" name="Google Shape;82;p15"/>
          <p:cNvSpPr/>
          <p:nvPr/>
        </p:nvSpPr>
        <p:spPr>
          <a:xfrm rot="10800000">
            <a:off x="1931675" y="3374500"/>
            <a:ext cx="135000" cy="113100"/>
          </a:xfrm>
          <a:prstGeom prst="triangle">
            <a:avLst>
              <a:gd fmla="val 50000" name="adj"/>
            </a:avLst>
          </a:prstGeom>
          <a:solidFill>
            <a:srgbClr val="4DB9BB">
              <a:alpha val="842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5"/>
          <p:cNvSpPr/>
          <p:nvPr/>
        </p:nvSpPr>
        <p:spPr>
          <a:xfrm>
            <a:off x="752650" y="3566743"/>
            <a:ext cx="330900" cy="330900"/>
          </a:xfrm>
          <a:prstGeom prst="rect">
            <a:avLst/>
          </a:prstGeom>
          <a:noFill/>
          <a:ln cap="flat" cmpd="sng" w="9525">
            <a:solidFill>
              <a:srgbClr val="4DB9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5"/>
          <p:cNvSpPr txBox="1"/>
          <p:nvPr/>
        </p:nvSpPr>
        <p:spPr>
          <a:xfrm>
            <a:off x="789550" y="3559093"/>
            <a:ext cx="257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64725" lIns="64725" spcFirstLastPara="1" rIns="64725" wrap="square" tIns="647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DB9BB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2</a:t>
            </a:r>
            <a:endParaRPr>
              <a:solidFill>
                <a:srgbClr val="4DB9BB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  <p:grpSp>
        <p:nvGrpSpPr>
          <p:cNvPr id="85" name="Google Shape;85;p15"/>
          <p:cNvGrpSpPr/>
          <p:nvPr/>
        </p:nvGrpSpPr>
        <p:grpSpPr>
          <a:xfrm>
            <a:off x="1132851" y="1303803"/>
            <a:ext cx="1732632" cy="1538767"/>
            <a:chOff x="1389532" y="1200974"/>
            <a:chExt cx="1412088" cy="1254089"/>
          </a:xfrm>
        </p:grpSpPr>
        <p:pic>
          <p:nvPicPr>
            <p:cNvPr id="86" name="Google Shape;86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89532" y="1200974"/>
              <a:ext cx="1254089" cy="12540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87;p15"/>
            <p:cNvSpPr txBox="1"/>
            <p:nvPr/>
          </p:nvSpPr>
          <p:spPr>
            <a:xfrm rot="1348399">
              <a:off x="1518299" y="1657942"/>
              <a:ext cx="1254143" cy="4013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2000">
                  <a:solidFill>
                    <a:srgbClr val="D9D9D9"/>
                  </a:solidFill>
                  <a:latin typeface="M PLUS 1p Black"/>
                  <a:ea typeface="M PLUS 1p Black"/>
                  <a:cs typeface="M PLUS 1p Black"/>
                  <a:sym typeface="M PLUS 1p Black"/>
                </a:rPr>
                <a:t>sample</a:t>
              </a:r>
              <a:endParaRPr sz="2000">
                <a:solidFill>
                  <a:srgbClr val="D9D9D9"/>
                </a:solidFill>
                <a:latin typeface="M PLUS 1p Black"/>
                <a:ea typeface="M PLUS 1p Black"/>
                <a:cs typeface="M PLUS 1p Black"/>
                <a:sym typeface="M PLUS 1p Black"/>
              </a:endParaRPr>
            </a:p>
          </p:txBody>
        </p:sp>
      </p:grpSp>
      <p:grpSp>
        <p:nvGrpSpPr>
          <p:cNvPr id="88" name="Google Shape;88;p15"/>
          <p:cNvGrpSpPr/>
          <p:nvPr/>
        </p:nvGrpSpPr>
        <p:grpSpPr>
          <a:xfrm>
            <a:off x="5075" y="4274563"/>
            <a:ext cx="3780000" cy="400200"/>
            <a:chOff x="5075" y="4274563"/>
            <a:chExt cx="3780000" cy="400200"/>
          </a:xfrm>
        </p:grpSpPr>
        <p:pic>
          <p:nvPicPr>
            <p:cNvPr id="89" name="Google Shape;89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68200" y="4485108"/>
              <a:ext cx="1939426" cy="1716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" name="Google Shape;90;p15"/>
            <p:cNvSpPr txBox="1"/>
            <p:nvPr/>
          </p:nvSpPr>
          <p:spPr>
            <a:xfrm>
              <a:off x="5075" y="4274563"/>
              <a:ext cx="37800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>
                  <a:solidFill>
                    <a:schemeClr val="dk2"/>
                  </a:solidFill>
                  <a:latin typeface="M PLUS 1p ExtraBold"/>
                  <a:ea typeface="M PLUS 1p ExtraBold"/>
                  <a:cs typeface="M PLUS 1p ExtraBold"/>
                  <a:sym typeface="M PLUS 1p ExtraBold"/>
                </a:rPr>
                <a:t>10%OFFチケットプレゼント</a:t>
              </a:r>
              <a:endParaRPr>
                <a:solidFill>
                  <a:schemeClr val="dk2"/>
                </a:solidFill>
                <a:latin typeface="M PLUS 1p ExtraBold"/>
                <a:ea typeface="M PLUS 1p ExtraBold"/>
                <a:cs typeface="M PLUS 1p ExtraBold"/>
                <a:sym typeface="M PLUS 1p ExtraBold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/>
          <p:nvPr>
            <p:ph idx="1" type="subTitle"/>
          </p:nvPr>
        </p:nvSpPr>
        <p:spPr>
          <a:xfrm>
            <a:off x="625" y="4730025"/>
            <a:ext cx="3785400" cy="3558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latin typeface="M PLUS 1p Medium"/>
                <a:ea typeface="M PLUS 1p Medium"/>
                <a:cs typeface="M PLUS 1p Medium"/>
                <a:sym typeface="M PLUS 1p Medium"/>
              </a:rPr>
              <a:t>Googleの</a:t>
            </a:r>
            <a:r>
              <a:rPr lang="ja" sz="1000">
                <a:latin typeface="M PLUS 1p Medium"/>
                <a:ea typeface="M PLUS 1p Medium"/>
                <a:cs typeface="M PLUS 1p Medium"/>
                <a:sym typeface="M PLUS 1p Medium"/>
              </a:rPr>
              <a:t>口コミにもご協力頂けますと嬉しいです。</a:t>
            </a:r>
            <a:endParaRPr sz="1000"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858400" y="894808"/>
            <a:ext cx="198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9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ご来店ありがとうございます。</a:t>
            </a:r>
            <a:endParaRPr b="1"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95450" y="199025"/>
            <a:ext cx="933000" cy="3558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</a:rPr>
              <a:t>ロゴ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858400" y="721983"/>
            <a:ext cx="198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9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〇〇○　△△店</a:t>
            </a:r>
            <a:endParaRPr b="1" sz="9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891625" y="4406925"/>
            <a:ext cx="198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アンケート完了画面をスタッフに見せてください！</a:t>
            </a:r>
            <a:endParaRPr b="1" sz="10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100" name="Google Shape;100;p16"/>
          <p:cNvSpPr/>
          <p:nvPr/>
        </p:nvSpPr>
        <p:spPr>
          <a:xfrm>
            <a:off x="-478" y="-2450"/>
            <a:ext cx="3785400" cy="85500"/>
          </a:xfrm>
          <a:prstGeom prst="rect">
            <a:avLst/>
          </a:prstGeom>
          <a:solidFill>
            <a:srgbClr val="33B9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6"/>
          <p:cNvSpPr/>
          <p:nvPr/>
        </p:nvSpPr>
        <p:spPr>
          <a:xfrm>
            <a:off x="-2700" y="96791"/>
            <a:ext cx="3785400" cy="25500"/>
          </a:xfrm>
          <a:prstGeom prst="rect">
            <a:avLst/>
          </a:prstGeom>
          <a:solidFill>
            <a:srgbClr val="33B9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6"/>
          <p:cNvSpPr/>
          <p:nvPr/>
        </p:nvSpPr>
        <p:spPr>
          <a:xfrm rot="10800000">
            <a:off x="-1587" y="5242491"/>
            <a:ext cx="3785400" cy="85500"/>
          </a:xfrm>
          <a:prstGeom prst="rect">
            <a:avLst/>
          </a:prstGeom>
          <a:solidFill>
            <a:srgbClr val="33B9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6"/>
          <p:cNvSpPr/>
          <p:nvPr/>
        </p:nvSpPr>
        <p:spPr>
          <a:xfrm rot="10800000">
            <a:off x="634" y="5203250"/>
            <a:ext cx="3785400" cy="25500"/>
          </a:xfrm>
          <a:prstGeom prst="rect">
            <a:avLst/>
          </a:prstGeom>
          <a:solidFill>
            <a:srgbClr val="33B9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" name="Google Shape;104;p16"/>
          <p:cNvGrpSpPr/>
          <p:nvPr/>
        </p:nvGrpSpPr>
        <p:grpSpPr>
          <a:xfrm>
            <a:off x="1061427" y="1545034"/>
            <a:ext cx="1657153" cy="1657153"/>
            <a:chOff x="1288275" y="1396561"/>
            <a:chExt cx="1254089" cy="1254089"/>
          </a:xfrm>
        </p:grpSpPr>
        <p:pic>
          <p:nvPicPr>
            <p:cNvPr id="105" name="Google Shape;105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88275" y="1396561"/>
              <a:ext cx="1254089" cy="12540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" name="Google Shape;106;p16"/>
            <p:cNvSpPr txBox="1"/>
            <p:nvPr/>
          </p:nvSpPr>
          <p:spPr>
            <a:xfrm rot="1348766">
              <a:off x="1442835" y="1855675"/>
              <a:ext cx="950957" cy="372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2000">
                  <a:solidFill>
                    <a:srgbClr val="D9D9D9"/>
                  </a:solidFill>
                  <a:latin typeface="M PLUS 1p Black"/>
                  <a:ea typeface="M PLUS 1p Black"/>
                  <a:cs typeface="M PLUS 1p Black"/>
                  <a:sym typeface="M PLUS 1p Black"/>
                </a:rPr>
                <a:t>sample</a:t>
              </a:r>
              <a:endParaRPr sz="2000">
                <a:solidFill>
                  <a:srgbClr val="D9D9D9"/>
                </a:solidFill>
                <a:latin typeface="M PLUS 1p Black"/>
                <a:ea typeface="M PLUS 1p Black"/>
                <a:cs typeface="M PLUS 1p Black"/>
                <a:sym typeface="M PLUS 1p Black"/>
              </a:endParaRPr>
            </a:p>
          </p:txBody>
        </p:sp>
      </p:grpSp>
      <p:sp>
        <p:nvSpPr>
          <p:cNvPr id="107" name="Google Shape;107;p16"/>
          <p:cNvSpPr txBox="1"/>
          <p:nvPr>
            <p:ph type="ctrTitle"/>
          </p:nvPr>
        </p:nvSpPr>
        <p:spPr>
          <a:xfrm>
            <a:off x="128848" y="1096146"/>
            <a:ext cx="3522300" cy="3978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アンケートにご協力お願いします。</a:t>
            </a:r>
            <a:endParaRPr b="1" sz="13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891620" y="3626663"/>
            <a:ext cx="355800" cy="355800"/>
          </a:xfrm>
          <a:prstGeom prst="ellipse">
            <a:avLst/>
          </a:prstGeom>
          <a:noFill/>
          <a:ln cap="flat" cmpd="sng" w="9525">
            <a:solidFill>
              <a:srgbClr val="4DB9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6"/>
          <p:cNvSpPr txBox="1"/>
          <p:nvPr>
            <p:ph idx="1" type="subTitle"/>
          </p:nvPr>
        </p:nvSpPr>
        <p:spPr>
          <a:xfrm>
            <a:off x="1320063" y="3626625"/>
            <a:ext cx="1782300" cy="3558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latin typeface="M PLUS 1p"/>
                <a:ea typeface="M PLUS 1p"/>
                <a:cs typeface="M PLUS 1p"/>
                <a:sym typeface="M PLUS 1p"/>
              </a:rPr>
              <a:t>アンケートに回答する</a:t>
            </a:r>
            <a:endParaRPr b="1" sz="1200"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110" name="Google Shape;110;p16"/>
          <p:cNvSpPr txBox="1"/>
          <p:nvPr>
            <p:ph idx="1" type="subTitle"/>
          </p:nvPr>
        </p:nvSpPr>
        <p:spPr>
          <a:xfrm>
            <a:off x="1320063" y="3163038"/>
            <a:ext cx="1554300" cy="3558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200">
                <a:latin typeface="M PLUS 1p"/>
                <a:ea typeface="M PLUS 1p"/>
                <a:cs typeface="M PLUS 1p"/>
                <a:sym typeface="M PLUS 1p"/>
              </a:rPr>
              <a:t>QRコード読み取る</a:t>
            </a:r>
            <a:endParaRPr b="1" sz="1200"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891620" y="3636263"/>
            <a:ext cx="3558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64725" lIns="64725" spcFirstLastPara="1" rIns="64725" wrap="square" tIns="647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DB9BB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2</a:t>
            </a:r>
            <a:endParaRPr>
              <a:solidFill>
                <a:srgbClr val="4DB9BB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  <p:sp>
        <p:nvSpPr>
          <p:cNvPr id="112" name="Google Shape;112;p16"/>
          <p:cNvSpPr/>
          <p:nvPr/>
        </p:nvSpPr>
        <p:spPr>
          <a:xfrm>
            <a:off x="891620" y="3163050"/>
            <a:ext cx="355800" cy="355800"/>
          </a:xfrm>
          <a:prstGeom prst="ellipse">
            <a:avLst/>
          </a:prstGeom>
          <a:noFill/>
          <a:ln cap="flat" cmpd="sng" w="9525">
            <a:solidFill>
              <a:srgbClr val="4DB9B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6"/>
          <p:cNvSpPr txBox="1"/>
          <p:nvPr/>
        </p:nvSpPr>
        <p:spPr>
          <a:xfrm>
            <a:off x="891620" y="3172650"/>
            <a:ext cx="3558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64725" lIns="64725" spcFirstLastPara="1" rIns="64725" wrap="square" tIns="647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DB9BB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1</a:t>
            </a:r>
            <a:endParaRPr>
              <a:solidFill>
                <a:srgbClr val="4DB9BB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>
            <p:ph type="ctrTitle"/>
          </p:nvPr>
        </p:nvSpPr>
        <p:spPr>
          <a:xfrm>
            <a:off x="137373" y="1388150"/>
            <a:ext cx="3522300" cy="3978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お客様の声をお聞かせ下さい！</a:t>
            </a:r>
            <a:endParaRPr b="1" sz="13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119" name="Google Shape;119;p17"/>
          <p:cNvSpPr txBox="1"/>
          <p:nvPr>
            <p:ph idx="1" type="subTitle"/>
          </p:nvPr>
        </p:nvSpPr>
        <p:spPr>
          <a:xfrm>
            <a:off x="755835" y="3705438"/>
            <a:ext cx="2278500" cy="5232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 fontScale="775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latin typeface="M PLUS 1p Medium"/>
                <a:ea typeface="M PLUS 1p Medium"/>
                <a:cs typeface="M PLUS 1p Medium"/>
                <a:sym typeface="M PLUS 1p Medium"/>
              </a:rPr>
              <a:t>アンケートにご回答で</a:t>
            </a:r>
            <a:endParaRPr sz="900"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M PLUS 1p ExtraBold"/>
                <a:ea typeface="M PLUS 1p ExtraBold"/>
                <a:cs typeface="M PLUS 1p ExtraBold"/>
                <a:sym typeface="M PLUS 1p ExtraBold"/>
              </a:rPr>
              <a:t>無料トライアルプレゼント</a:t>
            </a:r>
            <a:endParaRPr sz="1800"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1432025" y="1032350"/>
            <a:ext cx="933000" cy="3558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D9D9D9"/>
                </a:solidFill>
              </a:rPr>
              <a:t>ロゴ</a:t>
            </a:r>
            <a:endParaRPr sz="900">
              <a:solidFill>
                <a:srgbClr val="D9D9D9"/>
              </a:solidFill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0" y="0"/>
            <a:ext cx="3780000" cy="523200"/>
          </a:xfrm>
          <a:prstGeom prst="rect">
            <a:avLst/>
          </a:prstGeom>
          <a:solidFill>
            <a:srgbClr val="4DB9BB">
              <a:alpha val="842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7"/>
          <p:cNvSpPr/>
          <p:nvPr/>
        </p:nvSpPr>
        <p:spPr>
          <a:xfrm>
            <a:off x="5075" y="4804800"/>
            <a:ext cx="3780000" cy="523200"/>
          </a:xfrm>
          <a:prstGeom prst="rect">
            <a:avLst/>
          </a:prstGeom>
          <a:solidFill>
            <a:srgbClr val="4DB9BB">
              <a:alpha val="842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7"/>
          <p:cNvSpPr/>
          <p:nvPr/>
        </p:nvSpPr>
        <p:spPr>
          <a:xfrm>
            <a:off x="0" y="4734425"/>
            <a:ext cx="3780000" cy="32400"/>
          </a:xfrm>
          <a:prstGeom prst="rect">
            <a:avLst/>
          </a:prstGeom>
          <a:solidFill>
            <a:srgbClr val="4DB9BB">
              <a:alpha val="842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7"/>
          <p:cNvSpPr/>
          <p:nvPr/>
        </p:nvSpPr>
        <p:spPr>
          <a:xfrm>
            <a:off x="0" y="564245"/>
            <a:ext cx="3780000" cy="32400"/>
          </a:xfrm>
          <a:prstGeom prst="rect">
            <a:avLst/>
          </a:prstGeom>
          <a:solidFill>
            <a:srgbClr val="4DB9BB">
              <a:alpha val="842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5" name="Google Shape;125;p17"/>
          <p:cNvGrpSpPr/>
          <p:nvPr/>
        </p:nvGrpSpPr>
        <p:grpSpPr>
          <a:xfrm>
            <a:off x="1085803" y="1816110"/>
            <a:ext cx="1648547" cy="1625425"/>
            <a:chOff x="1085803" y="1816110"/>
            <a:chExt cx="1648547" cy="1625425"/>
          </a:xfrm>
        </p:grpSpPr>
        <p:pic>
          <p:nvPicPr>
            <p:cNvPr id="126" name="Google Shape;126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85803" y="1816110"/>
              <a:ext cx="1625425" cy="16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17"/>
            <p:cNvSpPr txBox="1"/>
            <p:nvPr/>
          </p:nvSpPr>
          <p:spPr>
            <a:xfrm rot="1348812">
              <a:off x="1241179" y="2371928"/>
              <a:ext cx="1438943" cy="5694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2500">
                  <a:solidFill>
                    <a:srgbClr val="D9D9D9"/>
                  </a:solidFill>
                  <a:latin typeface="M PLUS 1p Black"/>
                  <a:ea typeface="M PLUS 1p Black"/>
                  <a:cs typeface="M PLUS 1p Black"/>
                  <a:sym typeface="M PLUS 1p Black"/>
                </a:rPr>
                <a:t>sample</a:t>
              </a:r>
              <a:endParaRPr sz="2500">
                <a:solidFill>
                  <a:srgbClr val="D9D9D9"/>
                </a:solidFill>
                <a:latin typeface="M PLUS 1p Black"/>
                <a:ea typeface="M PLUS 1p Black"/>
                <a:cs typeface="M PLUS 1p Black"/>
                <a:sym typeface="M PLUS 1p Black"/>
              </a:endParaRPr>
            </a:p>
          </p:txBody>
        </p:sp>
      </p:grpSp>
      <p:sp>
        <p:nvSpPr>
          <p:cNvPr id="128" name="Google Shape;128;p17"/>
          <p:cNvSpPr txBox="1"/>
          <p:nvPr/>
        </p:nvSpPr>
        <p:spPr>
          <a:xfrm>
            <a:off x="895800" y="4228650"/>
            <a:ext cx="198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 Light"/>
                <a:ea typeface="M PLUS 1p Light"/>
                <a:cs typeface="M PLUS 1p Light"/>
                <a:sym typeface="M PLUS 1p Light"/>
              </a:rPr>
              <a:t>アンケート完了画面をスタッフに見せてください！</a:t>
            </a:r>
            <a:endParaRPr sz="900">
              <a:solidFill>
                <a:schemeClr val="dk2"/>
              </a:solidFill>
              <a:latin typeface="M PLUS 1p Light"/>
              <a:ea typeface="M PLUS 1p Light"/>
              <a:cs typeface="M PLUS 1p Light"/>
              <a:sym typeface="M PLUS 1p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/>
          <p:nvPr/>
        </p:nvSpPr>
        <p:spPr>
          <a:xfrm>
            <a:off x="-1151475" y="4648333"/>
            <a:ext cx="6074100" cy="687000"/>
          </a:xfrm>
          <a:prstGeom prst="triangle">
            <a:avLst>
              <a:gd fmla="val 50000" name="adj"/>
            </a:avLst>
          </a:prstGeom>
          <a:solidFill>
            <a:srgbClr val="4DB9BB">
              <a:alpha val="842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8"/>
          <p:cNvSpPr txBox="1"/>
          <p:nvPr>
            <p:ph type="ctrTitle"/>
          </p:nvPr>
        </p:nvSpPr>
        <p:spPr>
          <a:xfrm>
            <a:off x="137375" y="1266846"/>
            <a:ext cx="3522300" cy="7551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お客様の口コミが</a:t>
            </a:r>
            <a:endParaRPr b="1" sz="13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スタッフの励みになります！</a:t>
            </a:r>
            <a:endParaRPr b="1" sz="13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同じ要望を持っている方の助けになります！</a:t>
            </a:r>
            <a:endParaRPr b="1" sz="13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pic>
        <p:nvPicPr>
          <p:cNvPr id="135" name="Google Shape;13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5803" y="2080660"/>
            <a:ext cx="1625425" cy="162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8"/>
          <p:cNvSpPr/>
          <p:nvPr/>
        </p:nvSpPr>
        <p:spPr>
          <a:xfrm>
            <a:off x="1432025" y="852350"/>
            <a:ext cx="933000" cy="3558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</a:rPr>
              <a:t>ロゴ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0" y="3883375"/>
            <a:ext cx="3780000" cy="46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2"/>
                </a:solidFill>
                <a:highlight>
                  <a:schemeClr val="lt1"/>
                </a:highlight>
                <a:latin typeface="M PLUS 1p Medium"/>
                <a:ea typeface="M PLUS 1p Medium"/>
                <a:cs typeface="M PLUS 1p Medium"/>
                <a:sym typeface="M PLUS 1p Medium"/>
              </a:rPr>
              <a:t>アンケート完了画面を</a:t>
            </a:r>
            <a:endParaRPr sz="1200">
              <a:solidFill>
                <a:schemeClr val="dk2"/>
              </a:solidFill>
              <a:highlight>
                <a:schemeClr val="lt1"/>
              </a:highlight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2"/>
                </a:solidFill>
                <a:highlight>
                  <a:schemeClr val="lt1"/>
                </a:highlight>
                <a:latin typeface="M PLUS 1p Medium"/>
                <a:ea typeface="M PLUS 1p Medium"/>
                <a:cs typeface="M PLUS 1p Medium"/>
                <a:sym typeface="M PLUS 1p Medium"/>
              </a:rPr>
              <a:t>スタッフに見せてください！</a:t>
            </a:r>
            <a:endParaRPr sz="1200">
              <a:solidFill>
                <a:schemeClr val="dk2"/>
              </a:solidFill>
              <a:highlight>
                <a:schemeClr val="lt1"/>
              </a:highlight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  <p:sp>
        <p:nvSpPr>
          <p:cNvPr id="138" name="Google Shape;138;p18"/>
          <p:cNvSpPr/>
          <p:nvPr/>
        </p:nvSpPr>
        <p:spPr>
          <a:xfrm rot="10800000">
            <a:off x="-1147050" y="8"/>
            <a:ext cx="6074100" cy="687000"/>
          </a:xfrm>
          <a:prstGeom prst="triangle">
            <a:avLst>
              <a:gd fmla="val 50000" name="adj"/>
            </a:avLst>
          </a:prstGeom>
          <a:solidFill>
            <a:srgbClr val="4DB9BB">
              <a:alpha val="842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8"/>
          <p:cNvSpPr txBox="1"/>
          <p:nvPr/>
        </p:nvSpPr>
        <p:spPr>
          <a:xfrm rot="1348812">
            <a:off x="1241179" y="2636478"/>
            <a:ext cx="1438943" cy="5694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>
                <a:solidFill>
                  <a:srgbClr val="D9D9D9"/>
                </a:solidFill>
                <a:latin typeface="M PLUS 1p Black"/>
                <a:ea typeface="M PLUS 1p Black"/>
                <a:cs typeface="M PLUS 1p Black"/>
                <a:sym typeface="M PLUS 1p Black"/>
              </a:rPr>
              <a:t>sample</a:t>
            </a:r>
            <a:endParaRPr sz="2500">
              <a:solidFill>
                <a:srgbClr val="D9D9D9"/>
              </a:solidFill>
              <a:latin typeface="M PLUS 1p Black"/>
              <a:ea typeface="M PLUS 1p Black"/>
              <a:cs typeface="M PLUS 1p Black"/>
              <a:sym typeface="M PLUS 1p Blac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/>
          <p:nvPr>
            <p:ph type="ctrTitle"/>
          </p:nvPr>
        </p:nvSpPr>
        <p:spPr>
          <a:xfrm>
            <a:off x="137375" y="1252823"/>
            <a:ext cx="3522300" cy="2802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アンケートにご協力お願いします！</a:t>
            </a:r>
            <a:endParaRPr b="1" sz="13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pic>
        <p:nvPicPr>
          <p:cNvPr id="145" name="Google Shape;14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4253" y="1771235"/>
            <a:ext cx="1625425" cy="162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9"/>
          <p:cNvSpPr/>
          <p:nvPr/>
        </p:nvSpPr>
        <p:spPr>
          <a:xfrm>
            <a:off x="1432025" y="739925"/>
            <a:ext cx="933000" cy="3558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</a:rPr>
              <a:t>ロゴ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0" y="3634850"/>
            <a:ext cx="3780000" cy="46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2"/>
                </a:solidFill>
                <a:highlight>
                  <a:schemeClr val="lt1"/>
                </a:highlight>
                <a:latin typeface="M PLUS 1p Medium"/>
                <a:ea typeface="M PLUS 1p Medium"/>
                <a:cs typeface="M PLUS 1p Medium"/>
                <a:sym typeface="M PLUS 1p Medium"/>
              </a:rPr>
              <a:t>アンケート完了画面を</a:t>
            </a:r>
            <a:endParaRPr sz="1200">
              <a:solidFill>
                <a:schemeClr val="dk2"/>
              </a:solidFill>
              <a:highlight>
                <a:schemeClr val="lt1"/>
              </a:highlight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2"/>
                </a:solidFill>
                <a:highlight>
                  <a:schemeClr val="lt1"/>
                </a:highlight>
                <a:latin typeface="M PLUS 1p Medium"/>
                <a:ea typeface="M PLUS 1p Medium"/>
                <a:cs typeface="M PLUS 1p Medium"/>
                <a:sym typeface="M PLUS 1p Medium"/>
              </a:rPr>
              <a:t>スタッフに見せてください！</a:t>
            </a:r>
            <a:endParaRPr sz="1200">
              <a:solidFill>
                <a:schemeClr val="dk2"/>
              </a:solidFill>
              <a:highlight>
                <a:schemeClr val="lt1"/>
              </a:highlight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  <p:sp>
        <p:nvSpPr>
          <p:cNvPr id="148" name="Google Shape;148;p19"/>
          <p:cNvSpPr txBox="1"/>
          <p:nvPr/>
        </p:nvSpPr>
        <p:spPr>
          <a:xfrm rot="1348812">
            <a:off x="1229629" y="2327053"/>
            <a:ext cx="1438943" cy="5694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>
                <a:solidFill>
                  <a:srgbClr val="D9D9D9"/>
                </a:solidFill>
                <a:latin typeface="M PLUS 1p Black"/>
                <a:ea typeface="M PLUS 1p Black"/>
                <a:cs typeface="M PLUS 1p Black"/>
                <a:sym typeface="M PLUS 1p Black"/>
              </a:rPr>
              <a:t>sample</a:t>
            </a:r>
            <a:endParaRPr sz="2500">
              <a:solidFill>
                <a:srgbClr val="D9D9D9"/>
              </a:solidFill>
              <a:latin typeface="M PLUS 1p Black"/>
              <a:ea typeface="M PLUS 1p Black"/>
              <a:cs typeface="M PLUS 1p Black"/>
              <a:sym typeface="M PLUS 1p Black"/>
            </a:endParaRPr>
          </a:p>
        </p:txBody>
      </p:sp>
      <p:grpSp>
        <p:nvGrpSpPr>
          <p:cNvPr id="149" name="Google Shape;149;p19"/>
          <p:cNvGrpSpPr/>
          <p:nvPr/>
        </p:nvGrpSpPr>
        <p:grpSpPr>
          <a:xfrm>
            <a:off x="1389350" y="3634850"/>
            <a:ext cx="3622425" cy="2481775"/>
            <a:chOff x="1501775" y="3726225"/>
            <a:chExt cx="3622425" cy="2481775"/>
          </a:xfrm>
        </p:grpSpPr>
        <p:sp>
          <p:nvSpPr>
            <p:cNvPr id="150" name="Google Shape;150;p19"/>
            <p:cNvSpPr/>
            <p:nvPr/>
          </p:nvSpPr>
          <p:spPr>
            <a:xfrm>
              <a:off x="2966300" y="3726225"/>
              <a:ext cx="2157900" cy="2157900"/>
            </a:xfrm>
            <a:prstGeom prst="ellipse">
              <a:avLst/>
            </a:prstGeom>
            <a:solidFill>
              <a:srgbClr val="33B9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9"/>
            <p:cNvSpPr/>
            <p:nvPr/>
          </p:nvSpPr>
          <p:spPr>
            <a:xfrm>
              <a:off x="1501775" y="4748200"/>
              <a:ext cx="2157900" cy="1459800"/>
            </a:xfrm>
            <a:prstGeom prst="ellipse">
              <a:avLst/>
            </a:prstGeom>
            <a:solidFill>
              <a:srgbClr val="33B9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2" name="Google Shape;152;p19"/>
          <p:cNvGrpSpPr/>
          <p:nvPr/>
        </p:nvGrpSpPr>
        <p:grpSpPr>
          <a:xfrm rot="10800000">
            <a:off x="-1489350" y="-1033125"/>
            <a:ext cx="3622425" cy="2481775"/>
            <a:chOff x="1501775" y="3726225"/>
            <a:chExt cx="3622425" cy="2481775"/>
          </a:xfrm>
        </p:grpSpPr>
        <p:sp>
          <p:nvSpPr>
            <p:cNvPr id="153" name="Google Shape;153;p19"/>
            <p:cNvSpPr/>
            <p:nvPr/>
          </p:nvSpPr>
          <p:spPr>
            <a:xfrm>
              <a:off x="2966300" y="3726225"/>
              <a:ext cx="2157900" cy="2157900"/>
            </a:xfrm>
            <a:prstGeom prst="ellipse">
              <a:avLst/>
            </a:prstGeom>
            <a:solidFill>
              <a:srgbClr val="33B9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9"/>
            <p:cNvSpPr/>
            <p:nvPr/>
          </p:nvSpPr>
          <p:spPr>
            <a:xfrm>
              <a:off x="1501775" y="4748200"/>
              <a:ext cx="2157900" cy="1459800"/>
            </a:xfrm>
            <a:prstGeom prst="ellipse">
              <a:avLst/>
            </a:prstGeom>
            <a:solidFill>
              <a:srgbClr val="33B9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/>
          <p:nvPr>
            <p:ph type="ctrTitle"/>
          </p:nvPr>
        </p:nvSpPr>
        <p:spPr>
          <a:xfrm>
            <a:off x="174600" y="3326600"/>
            <a:ext cx="1836600" cy="1798800"/>
          </a:xfrm>
          <a:prstGeom prst="rect">
            <a:avLst/>
          </a:prstGeom>
        </p:spPr>
        <p:txBody>
          <a:bodyPr anchorCtr="0" anchor="ctr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お客様のお声がスタッフの励みになります。</a:t>
            </a:r>
            <a:endParaRPr b="1" sz="10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アンケート完了画面をスタッフに見せてください！</a:t>
            </a:r>
            <a:endParaRPr b="1" sz="10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pic>
        <p:nvPicPr>
          <p:cNvPr id="160" name="Google Shape;16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1203" y="3241585"/>
            <a:ext cx="1625425" cy="162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0"/>
          <p:cNvSpPr/>
          <p:nvPr/>
        </p:nvSpPr>
        <p:spPr>
          <a:xfrm>
            <a:off x="1432025" y="1447675"/>
            <a:ext cx="933000" cy="3558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D9D9D9"/>
                </a:solidFill>
              </a:rPr>
              <a:t>ロゴ</a:t>
            </a:r>
            <a:endParaRPr sz="900">
              <a:solidFill>
                <a:srgbClr val="D9D9D9"/>
              </a:solidFill>
            </a:endParaRPr>
          </a:p>
        </p:txBody>
      </p:sp>
      <p:sp>
        <p:nvSpPr>
          <p:cNvPr id="162" name="Google Shape;162;p20"/>
          <p:cNvSpPr txBox="1"/>
          <p:nvPr/>
        </p:nvSpPr>
        <p:spPr>
          <a:xfrm rot="1348812">
            <a:off x="2166579" y="3797403"/>
            <a:ext cx="1438943" cy="5694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>
                <a:solidFill>
                  <a:srgbClr val="D9D9D9"/>
                </a:solidFill>
                <a:latin typeface="M PLUS 1p Black"/>
                <a:ea typeface="M PLUS 1p Black"/>
                <a:cs typeface="M PLUS 1p Black"/>
                <a:sym typeface="M PLUS 1p Black"/>
              </a:rPr>
              <a:t>sample</a:t>
            </a:r>
            <a:endParaRPr sz="2500">
              <a:solidFill>
                <a:srgbClr val="D9D9D9"/>
              </a:solidFill>
              <a:latin typeface="M PLUS 1p Black"/>
              <a:ea typeface="M PLUS 1p Black"/>
              <a:cs typeface="M PLUS 1p Black"/>
              <a:sym typeface="M PLUS 1p Black"/>
            </a:endParaRPr>
          </a:p>
        </p:txBody>
      </p:sp>
      <p:sp>
        <p:nvSpPr>
          <p:cNvPr id="163" name="Google Shape;163;p20"/>
          <p:cNvSpPr/>
          <p:nvPr/>
        </p:nvSpPr>
        <p:spPr>
          <a:xfrm>
            <a:off x="0" y="-32450"/>
            <a:ext cx="3780000" cy="2861675"/>
          </a:xfrm>
          <a:prstGeom prst="flowChartOffpageConnector">
            <a:avLst/>
          </a:prstGeom>
          <a:solidFill>
            <a:srgbClr val="4DB9BB">
              <a:alpha val="842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0"/>
          <p:cNvSpPr/>
          <p:nvPr/>
        </p:nvSpPr>
        <p:spPr>
          <a:xfrm>
            <a:off x="778150" y="1524800"/>
            <a:ext cx="2297400" cy="116700"/>
          </a:xfrm>
          <a:prstGeom prst="rect">
            <a:avLst/>
          </a:prstGeom>
          <a:solidFill>
            <a:srgbClr val="FFBD0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0"/>
          <p:cNvSpPr/>
          <p:nvPr/>
        </p:nvSpPr>
        <p:spPr>
          <a:xfrm>
            <a:off x="922950" y="1958675"/>
            <a:ext cx="1934100" cy="116700"/>
          </a:xfrm>
          <a:prstGeom prst="rect">
            <a:avLst/>
          </a:prstGeom>
          <a:solidFill>
            <a:srgbClr val="FFBD0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0"/>
          <p:cNvSpPr txBox="1"/>
          <p:nvPr>
            <p:ph idx="1" type="subTitle"/>
          </p:nvPr>
        </p:nvSpPr>
        <p:spPr>
          <a:xfrm>
            <a:off x="0" y="268025"/>
            <a:ext cx="3780000" cy="19902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rmAutofit lnSpcReduction="1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latin typeface="M PLUS 1p"/>
                <a:ea typeface="M PLUS 1p"/>
                <a:cs typeface="M PLUS 1p"/>
                <a:sym typeface="M PLUS 1p"/>
              </a:rPr>
              <a:t>ご来店ありがとうございます！</a:t>
            </a:r>
            <a:endParaRPr b="1" sz="1000"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500">
                <a:solidFill>
                  <a:schemeClr val="lt1"/>
                </a:solidFill>
                <a:latin typeface="M PLUS 1p"/>
                <a:ea typeface="M PLUS 1p"/>
                <a:cs typeface="M PLUS 1p"/>
                <a:sym typeface="M PLUS 1p"/>
              </a:rPr>
              <a:t>アンケート</a:t>
            </a:r>
            <a:r>
              <a:rPr lang="ja" sz="1200">
                <a:solidFill>
                  <a:schemeClr val="lt1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にご回答</a:t>
            </a:r>
            <a:r>
              <a:rPr lang="ja" sz="1200">
                <a:solidFill>
                  <a:schemeClr val="lt1"/>
                </a:solidFill>
                <a:latin typeface="M PLUS 1p Medium"/>
                <a:ea typeface="M PLUS 1p Medium"/>
                <a:cs typeface="M PLUS 1p Medium"/>
                <a:sym typeface="M PLUS 1p Medium"/>
              </a:rPr>
              <a:t>頂いたみなさんに</a:t>
            </a:r>
            <a:endParaRPr sz="900">
              <a:solidFill>
                <a:schemeClr val="lt1"/>
              </a:solidFill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>
                <a:solidFill>
                  <a:schemeClr val="lt1"/>
                </a:solidFill>
                <a:latin typeface="M PLUS 1p Black"/>
                <a:ea typeface="M PLUS 1p Black"/>
                <a:cs typeface="M PLUS 1p Black"/>
                <a:sym typeface="M PLUS 1p Black"/>
              </a:rPr>
              <a:t>ドリンク</a:t>
            </a:r>
            <a:r>
              <a:rPr lang="ja" sz="4800">
                <a:solidFill>
                  <a:schemeClr val="lt1"/>
                </a:solidFill>
                <a:latin typeface="M PLUS 1p Black"/>
                <a:ea typeface="M PLUS 1p Black"/>
                <a:cs typeface="M PLUS 1p Black"/>
                <a:sym typeface="M PLUS 1p Black"/>
              </a:rPr>
              <a:t>1</a:t>
            </a:r>
            <a:r>
              <a:rPr lang="ja" sz="2400">
                <a:solidFill>
                  <a:schemeClr val="lt1"/>
                </a:solidFill>
                <a:latin typeface="M PLUS 1p Black"/>
                <a:ea typeface="M PLUS 1p Black"/>
                <a:cs typeface="M PLUS 1p Black"/>
                <a:sym typeface="M PLUS 1p Black"/>
              </a:rPr>
              <a:t>杯</a:t>
            </a:r>
            <a:endParaRPr sz="2400">
              <a:solidFill>
                <a:schemeClr val="lt1"/>
              </a:solidFill>
              <a:latin typeface="M PLUS 1p Black"/>
              <a:ea typeface="M PLUS 1p Black"/>
              <a:cs typeface="M PLUS 1p Black"/>
              <a:sym typeface="M PLUS 1p Black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>
                <a:solidFill>
                  <a:schemeClr val="lt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プレゼント</a:t>
            </a:r>
            <a:endParaRPr sz="3000"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67" name="Google Shape;167;p20"/>
          <p:cNvSpPr/>
          <p:nvPr/>
        </p:nvSpPr>
        <p:spPr>
          <a:xfrm>
            <a:off x="626400" y="3272900"/>
            <a:ext cx="933000" cy="3558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</a:rPr>
              <a:t>ロゴ</a:t>
            </a:r>
            <a:endParaRPr sz="900">
              <a:solidFill>
                <a:schemeClr val="dk2"/>
              </a:solidFill>
            </a:endParaRPr>
          </a:p>
        </p:txBody>
      </p:sp>
      <p:pic>
        <p:nvPicPr>
          <p:cNvPr id="168" name="Google Shape;16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99999">
            <a:off x="2825675" y="1744550"/>
            <a:ext cx="529623" cy="544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FCB38">
                <a:alpha val="54117"/>
              </a:srgbClr>
            </a:gs>
            <a:gs pos="100000">
              <a:srgbClr val="4DB9BB">
                <a:alpha val="84313"/>
              </a:srgbClr>
            </a:gs>
          </a:gsLst>
          <a:lin ang="18900044" scaled="0"/>
        </a:gra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1"/>
          <p:cNvSpPr/>
          <p:nvPr/>
        </p:nvSpPr>
        <p:spPr>
          <a:xfrm>
            <a:off x="206725" y="186150"/>
            <a:ext cx="3358200" cy="4955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1"/>
          <p:cNvSpPr txBox="1"/>
          <p:nvPr>
            <p:ph type="ctrTitle"/>
          </p:nvPr>
        </p:nvSpPr>
        <p:spPr>
          <a:xfrm>
            <a:off x="137373" y="1071775"/>
            <a:ext cx="3522300" cy="3978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chemeClr val="lt1"/>
                </a:solidFill>
                <a:latin typeface="M PLUS 1p"/>
                <a:ea typeface="M PLUS 1p"/>
                <a:cs typeface="M PLUS 1p"/>
                <a:sym typeface="M PLUS 1p"/>
              </a:rPr>
              <a:t>アンケートにご協力お願いします。</a:t>
            </a:r>
            <a:endParaRPr b="1" sz="1300">
              <a:solidFill>
                <a:schemeClr val="lt1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175" name="Google Shape;175;p21"/>
          <p:cNvSpPr txBox="1"/>
          <p:nvPr>
            <p:ph idx="1" type="subTitle"/>
          </p:nvPr>
        </p:nvSpPr>
        <p:spPr>
          <a:xfrm>
            <a:off x="297950" y="3603500"/>
            <a:ext cx="3224400" cy="813000"/>
          </a:xfrm>
          <a:prstGeom prst="rect">
            <a:avLst/>
          </a:prstGeom>
        </p:spPr>
        <p:txBody>
          <a:bodyPr anchorCtr="0" anchor="t" bIns="64725" lIns="64725" spcFirstLastPara="1" rIns="64725" wrap="square" tIns="647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latin typeface="M PLUS 1p Medium"/>
                <a:ea typeface="M PLUS 1p Medium"/>
                <a:cs typeface="M PLUS 1p Medium"/>
                <a:sym typeface="M PLUS 1p Medium"/>
              </a:rPr>
              <a:t>皆様のお声が</a:t>
            </a:r>
            <a:endParaRPr sz="1200"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latin typeface="M PLUS 1p Medium"/>
                <a:ea typeface="M PLUS 1p Medium"/>
                <a:cs typeface="M PLUS 1p Medium"/>
                <a:sym typeface="M PLUS 1p Medium"/>
              </a:rPr>
              <a:t>スタッフの大きな励みになります。</a:t>
            </a:r>
            <a:endParaRPr sz="1200">
              <a:latin typeface="M PLUS 1p Medium"/>
              <a:ea typeface="M PLUS 1p Medium"/>
              <a:cs typeface="M PLUS 1p Medium"/>
              <a:sym typeface="M PLUS 1p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latin typeface="M PLUS 1p Medium"/>
                <a:ea typeface="M PLUS 1p Medium"/>
                <a:cs typeface="M PLUS 1p Medium"/>
                <a:sym typeface="M PLUS 1p Medium"/>
              </a:rPr>
              <a:t>これからも良いお店作りを頑張ります！</a:t>
            </a:r>
            <a:endParaRPr sz="1200">
              <a:latin typeface="M PLUS 1p Medium"/>
              <a:ea typeface="M PLUS 1p Medium"/>
              <a:cs typeface="M PLUS 1p Medium"/>
              <a:sym typeface="M PLUS 1p Medium"/>
            </a:endParaRPr>
          </a:p>
        </p:txBody>
      </p:sp>
      <p:pic>
        <p:nvPicPr>
          <p:cNvPr id="176" name="Google Shape;17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8787" y="1707075"/>
            <a:ext cx="1762425" cy="176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1"/>
          <p:cNvSpPr/>
          <p:nvPr/>
        </p:nvSpPr>
        <p:spPr>
          <a:xfrm>
            <a:off x="1419325" y="1354050"/>
            <a:ext cx="933000" cy="3558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</a:rPr>
              <a:t>ロゴ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178" name="Google Shape;178;p21"/>
          <p:cNvSpPr txBox="1"/>
          <p:nvPr>
            <p:ph type="ctrTitle"/>
          </p:nvPr>
        </p:nvSpPr>
        <p:spPr>
          <a:xfrm>
            <a:off x="124673" y="750325"/>
            <a:ext cx="3522300" cy="3978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アンケートにご協力下さい！</a:t>
            </a:r>
            <a:endParaRPr b="1" sz="13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  <p:sp>
        <p:nvSpPr>
          <p:cNvPr id="179" name="Google Shape;179;p21"/>
          <p:cNvSpPr txBox="1"/>
          <p:nvPr/>
        </p:nvSpPr>
        <p:spPr>
          <a:xfrm rot="1348812">
            <a:off x="1241179" y="2371928"/>
            <a:ext cx="1438943" cy="5694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>
                <a:solidFill>
                  <a:srgbClr val="D9D9D9"/>
                </a:solidFill>
                <a:latin typeface="M PLUS 1p Black"/>
                <a:ea typeface="M PLUS 1p Black"/>
                <a:cs typeface="M PLUS 1p Black"/>
                <a:sym typeface="M PLUS 1p Black"/>
              </a:rPr>
              <a:t>sample</a:t>
            </a:r>
            <a:endParaRPr sz="2500">
              <a:solidFill>
                <a:srgbClr val="D9D9D9"/>
              </a:solidFill>
              <a:latin typeface="M PLUS 1p Black"/>
              <a:ea typeface="M PLUS 1p Black"/>
              <a:cs typeface="M PLUS 1p Black"/>
              <a:sym typeface="M PLUS 1p Blac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FCB38">
                <a:alpha val="54117"/>
              </a:srgbClr>
            </a:gs>
            <a:gs pos="100000">
              <a:srgbClr val="4DB9BB">
                <a:alpha val="84313"/>
              </a:srgbClr>
            </a:gs>
          </a:gsLst>
          <a:lin ang="18900044" scaled="0"/>
        </a:gra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/>
          <p:nvPr/>
        </p:nvSpPr>
        <p:spPr>
          <a:xfrm>
            <a:off x="210900" y="942225"/>
            <a:ext cx="3358200" cy="3021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2"/>
          <p:cNvSpPr txBox="1"/>
          <p:nvPr>
            <p:ph type="ctrTitle"/>
          </p:nvPr>
        </p:nvSpPr>
        <p:spPr>
          <a:xfrm>
            <a:off x="210898" y="440650"/>
            <a:ext cx="3522300" cy="397800"/>
          </a:xfrm>
          <a:prstGeom prst="rect">
            <a:avLst/>
          </a:prstGeom>
        </p:spPr>
        <p:txBody>
          <a:bodyPr anchorCtr="0" anchor="b" bIns="64725" lIns="64725" spcFirstLastPara="1" rIns="64725" wrap="square" tIns="647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アンケートにご協力お願いします。</a:t>
            </a:r>
            <a:endParaRPr sz="1300">
              <a:solidFill>
                <a:schemeClr val="dk2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86" name="Google Shape;186;p22"/>
          <p:cNvSpPr txBox="1"/>
          <p:nvPr>
            <p:ph idx="1" type="subTitle"/>
          </p:nvPr>
        </p:nvSpPr>
        <p:spPr>
          <a:xfrm>
            <a:off x="0" y="4067600"/>
            <a:ext cx="3780000" cy="620700"/>
          </a:xfrm>
          <a:prstGeom prst="rect">
            <a:avLst/>
          </a:prstGeom>
          <a:noFill/>
        </p:spPr>
        <p:txBody>
          <a:bodyPr anchorCtr="0" anchor="t" bIns="64725" lIns="64725" spcFirstLastPara="1" rIns="64725" wrap="square" tIns="64725">
            <a:normAutofit lnSpcReduction="1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latin typeface="M PLUS 1p ExtraBold"/>
                <a:ea typeface="M PLUS 1p ExtraBold"/>
                <a:cs typeface="M PLUS 1p ExtraBold"/>
                <a:sym typeface="M PLUS 1p ExtraBold"/>
              </a:rPr>
              <a:t>アンケートにご回答で</a:t>
            </a:r>
            <a:endParaRPr sz="900"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M PLUS 1p ExtraBold"/>
                <a:ea typeface="M PLUS 1p ExtraBold"/>
                <a:cs typeface="M PLUS 1p ExtraBold"/>
                <a:sym typeface="M PLUS 1p ExtraBold"/>
              </a:rPr>
              <a:t>無料トライアルプレゼント</a:t>
            </a:r>
            <a:endParaRPr sz="1900"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pic>
        <p:nvPicPr>
          <p:cNvPr id="187" name="Google Shape;18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4038" y="1764962"/>
            <a:ext cx="1731925" cy="173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2"/>
          <p:cNvSpPr/>
          <p:nvPr/>
        </p:nvSpPr>
        <p:spPr>
          <a:xfrm>
            <a:off x="1423500" y="1409150"/>
            <a:ext cx="933000" cy="355800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</a:rPr>
              <a:t>ロゴ</a:t>
            </a:r>
            <a:endParaRPr sz="900">
              <a:solidFill>
                <a:schemeClr val="dk2"/>
              </a:solidFill>
            </a:endParaRPr>
          </a:p>
        </p:txBody>
      </p:sp>
      <p:sp>
        <p:nvSpPr>
          <p:cNvPr id="189" name="Google Shape;189;p22"/>
          <p:cNvSpPr txBox="1"/>
          <p:nvPr/>
        </p:nvSpPr>
        <p:spPr>
          <a:xfrm>
            <a:off x="845100" y="4688301"/>
            <a:ext cx="1988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2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アンケート完了画面をスタッフに見せてください！</a:t>
            </a:r>
            <a:endParaRPr sz="900">
              <a:solidFill>
                <a:schemeClr val="dk2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90" name="Google Shape;190;p22"/>
          <p:cNvSpPr txBox="1"/>
          <p:nvPr/>
        </p:nvSpPr>
        <p:spPr>
          <a:xfrm rot="1348812">
            <a:off x="1252579" y="2346178"/>
            <a:ext cx="1438943" cy="5694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>
                <a:solidFill>
                  <a:srgbClr val="D9D9D9"/>
                </a:solidFill>
                <a:latin typeface="M PLUS 1p Black"/>
                <a:ea typeface="M PLUS 1p Black"/>
                <a:cs typeface="M PLUS 1p Black"/>
                <a:sym typeface="M PLUS 1p Black"/>
              </a:rPr>
              <a:t>sample</a:t>
            </a:r>
            <a:endParaRPr sz="2500">
              <a:solidFill>
                <a:srgbClr val="D9D9D9"/>
              </a:solidFill>
              <a:latin typeface="M PLUS 1p Black"/>
              <a:ea typeface="M PLUS 1p Black"/>
              <a:cs typeface="M PLUS 1p Black"/>
              <a:sym typeface="M PLUS 1p Black"/>
            </a:endParaRPr>
          </a:p>
        </p:txBody>
      </p:sp>
      <p:pic>
        <p:nvPicPr>
          <p:cNvPr id="191" name="Google Shape;19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7575" y="838449"/>
            <a:ext cx="1408998" cy="86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2"/>
          <p:cNvSpPr txBox="1"/>
          <p:nvPr/>
        </p:nvSpPr>
        <p:spPr>
          <a:xfrm>
            <a:off x="2603557" y="1006615"/>
            <a:ext cx="1119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8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QRコードを</a:t>
            </a:r>
            <a:endParaRPr b="1" sz="8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800">
                <a:solidFill>
                  <a:schemeClr val="dk2"/>
                </a:solidFill>
                <a:latin typeface="M PLUS 1p"/>
                <a:ea typeface="M PLUS 1p"/>
                <a:cs typeface="M PLUS 1p"/>
                <a:sym typeface="M PLUS 1p"/>
              </a:rPr>
              <a:t>読み込んでね</a:t>
            </a:r>
            <a:endParaRPr b="1" sz="800">
              <a:solidFill>
                <a:schemeClr val="dk2"/>
              </a:solidFill>
              <a:latin typeface="M PLUS 1p"/>
              <a:ea typeface="M PLUS 1p"/>
              <a:cs typeface="M PLUS 1p"/>
              <a:sym typeface="M PLUS 1p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