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328000" cx="3780000"/>
  <p:notesSz cx="6858000" cy="9144000"/>
  <p:embeddedFontLst>
    <p:embeddedFont>
      <p:font typeface="M PLUS 1p"/>
      <p:regular r:id="rId21"/>
      <p:bold r:id="rId22"/>
    </p:embeddedFont>
    <p:embeddedFont>
      <p:font typeface="M PLUS 1p Black"/>
      <p:bold r:id="rId23"/>
    </p:embeddedFont>
    <p:embeddedFont>
      <p:font typeface="M PLUS 1p ExtraBold"/>
      <p:bold r:id="rId24"/>
    </p:embeddedFont>
    <p:embeddedFont>
      <p:font typeface="M PLUS 1p Medium"/>
      <p:regular r:id="rId25"/>
      <p:bold r:id="rId26"/>
    </p:embeddedFont>
    <p:embeddedFont>
      <p:font typeface="M PLUS 1p Light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78">
          <p15:clr>
            <a:srgbClr val="A4A3A4"/>
          </p15:clr>
        </p15:guide>
        <p15:guide id="2" pos="11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78" orient="horz"/>
        <p:guide pos="11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PLUS1p-bold.fntdata"/><Relationship Id="rId21" Type="http://schemas.openxmlformats.org/officeDocument/2006/relationships/font" Target="fonts/MPLUS1p-regular.fntdata"/><Relationship Id="rId24" Type="http://schemas.openxmlformats.org/officeDocument/2006/relationships/font" Target="fonts/MPLUS1pExtraBold-bold.fntdata"/><Relationship Id="rId23" Type="http://schemas.openxmlformats.org/officeDocument/2006/relationships/font" Target="fonts/MPLUS1p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PLUS1pMedium-bold.fntdata"/><Relationship Id="rId25" Type="http://schemas.openxmlformats.org/officeDocument/2006/relationships/font" Target="fonts/MPLUS1pMedium-regular.fntdata"/><Relationship Id="rId28" Type="http://schemas.openxmlformats.org/officeDocument/2006/relationships/font" Target="fonts/MPLUS1pLight-bold.fntdata"/><Relationship Id="rId27" Type="http://schemas.openxmlformats.org/officeDocument/2006/relationships/font" Target="fonts/MPLUS1p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f99f6bf07_0_23:notes"/>
          <p:cNvSpPr/>
          <p:nvPr>
            <p:ph idx="2" type="sldImg"/>
          </p:nvPr>
        </p:nvSpPr>
        <p:spPr>
          <a:xfrm>
            <a:off x="221293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f99f6bf0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d52e76f29_0_109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d52e76f2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d52e76f29_0_274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d52e76f2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f99f6bf07_0_753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f99f6bf07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d52e76f29_0_223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d52e76f2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12b55a908_1_62:notes"/>
          <p:cNvSpPr/>
          <p:nvPr>
            <p:ph idx="2" type="sldImg"/>
          </p:nvPr>
        </p:nvSpPr>
        <p:spPr>
          <a:xfrm>
            <a:off x="221293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12b55a908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12b55a908_1_145:notes"/>
          <p:cNvSpPr/>
          <p:nvPr>
            <p:ph idx="2" type="sldImg"/>
          </p:nvPr>
        </p:nvSpPr>
        <p:spPr>
          <a:xfrm>
            <a:off x="221293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12b55a908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f99f6bf07_0_0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f99f6bf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d52e76f29_0_55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d52e76f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d52e76f29_0_198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d52e76f2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d52e76f29_0_296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d52e76f29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f99f6bf07_0_691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f99f6bf07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f99f6bf07_0_664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f99f6bf07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d52e76f29_0_263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d52e76f29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d52e76f29_0_286:notes"/>
          <p:cNvSpPr/>
          <p:nvPr>
            <p:ph idx="2" type="sldImg"/>
          </p:nvPr>
        </p:nvSpPr>
        <p:spPr>
          <a:xfrm>
            <a:off x="2212954" y="685800"/>
            <a:ext cx="243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d52e76f29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8856" y="771283"/>
            <a:ext cx="3522300" cy="21261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8852" y="2935787"/>
            <a:ext cx="3522300" cy="8211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8852" y="1145802"/>
            <a:ext cx="3522300" cy="20340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8852" y="3265297"/>
            <a:ext cx="3522300" cy="13473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3433562" y="4925123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28852" y="3220418"/>
            <a:ext cx="35223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 PLUS 1p Light"/>
              <a:buNone/>
              <a:defRPr sz="1400">
                <a:latin typeface="M PLUS 1p Light"/>
                <a:ea typeface="M PLUS 1p Light"/>
                <a:cs typeface="M PLUS 1p Light"/>
                <a:sym typeface="M PLUS 1p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128852" y="2202364"/>
            <a:ext cx="3522300" cy="8721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M PLUS 1p ExtraBold"/>
              <a:buNone/>
              <a:defRPr sz="3600">
                <a:latin typeface="M PLUS 1p ExtraBold"/>
                <a:ea typeface="M PLUS 1p ExtraBold"/>
                <a:cs typeface="M PLUS 1p ExtraBold"/>
                <a:sym typeface="M PLUS 1p ExtraBold"/>
              </a:defRPr>
            </a:lvl9pPr>
          </a:lstStyle>
          <a:p/>
        </p:txBody>
      </p:sp>
      <p:cxnSp>
        <p:nvCxnSpPr>
          <p:cNvPr id="54" name="Google Shape;54;p13"/>
          <p:cNvCxnSpPr/>
          <p:nvPr/>
        </p:nvCxnSpPr>
        <p:spPr>
          <a:xfrm>
            <a:off x="1764434" y="3094560"/>
            <a:ext cx="251100" cy="0"/>
          </a:xfrm>
          <a:prstGeom prst="straightConnector1">
            <a:avLst/>
          </a:prstGeom>
          <a:noFill/>
          <a:ln cap="flat" cmpd="sng" w="38100">
            <a:solidFill>
              <a:srgbClr val="F5C83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8852" y="2228002"/>
            <a:ext cx="3522300" cy="871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8852" y="460988"/>
            <a:ext cx="3522300" cy="5934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8852" y="1193815"/>
            <a:ext cx="3522300" cy="35388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8852" y="460988"/>
            <a:ext cx="3522300" cy="5934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8852" y="1193815"/>
            <a:ext cx="1653600" cy="35388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97646" y="1193815"/>
            <a:ext cx="1653600" cy="35388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8852" y="460988"/>
            <a:ext cx="3522300" cy="5934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8852" y="575530"/>
            <a:ext cx="1160700" cy="7827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8852" y="1439446"/>
            <a:ext cx="1160700" cy="32934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2662" y="466297"/>
            <a:ext cx="2632500" cy="42375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90000" y="-129"/>
            <a:ext cx="1890000" cy="53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4725" lIns="64725" spcFirstLastPara="1" rIns="64725" wrap="square" tIns="6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9754" y="1277410"/>
            <a:ext cx="1672200" cy="15354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9754" y="2903623"/>
            <a:ext cx="1672200" cy="12795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41919" y="750048"/>
            <a:ext cx="1586100" cy="382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8852" y="4382328"/>
            <a:ext cx="2479800" cy="6270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8852" y="460988"/>
            <a:ext cx="3522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8852" y="1193815"/>
            <a:ext cx="35223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502394" y="4830489"/>
            <a:ext cx="2268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725" lIns="64725" spcFirstLastPara="1" rIns="64725" wrap="square" tIns="64725">
            <a:normAutofit/>
          </a:bodyPr>
          <a:lstStyle>
            <a:lvl1pPr lvl="0" algn="r">
              <a:buNone/>
              <a:defRPr sz="700">
                <a:solidFill>
                  <a:schemeClr val="dk2"/>
                </a:solidFill>
              </a:defRPr>
            </a:lvl1pPr>
            <a:lvl2pPr lvl="1" algn="r">
              <a:buNone/>
              <a:defRPr sz="700">
                <a:solidFill>
                  <a:schemeClr val="dk2"/>
                </a:solidFill>
              </a:defRPr>
            </a:lvl2pPr>
            <a:lvl3pPr lvl="2" algn="r">
              <a:buNone/>
              <a:defRPr sz="700">
                <a:solidFill>
                  <a:schemeClr val="dk2"/>
                </a:solidFill>
              </a:defRPr>
            </a:lvl3pPr>
            <a:lvl4pPr lvl="3" algn="r">
              <a:buNone/>
              <a:defRPr sz="700">
                <a:solidFill>
                  <a:schemeClr val="dk2"/>
                </a:solidFill>
              </a:defRPr>
            </a:lvl4pPr>
            <a:lvl5pPr lvl="4" algn="r">
              <a:buNone/>
              <a:defRPr sz="700">
                <a:solidFill>
                  <a:schemeClr val="dk2"/>
                </a:solidFill>
              </a:defRPr>
            </a:lvl5pPr>
            <a:lvl6pPr lvl="5" algn="r">
              <a:buNone/>
              <a:defRPr sz="700">
                <a:solidFill>
                  <a:schemeClr val="dk2"/>
                </a:solidFill>
              </a:defRPr>
            </a:lvl6pPr>
            <a:lvl7pPr lvl="6" algn="r">
              <a:buNone/>
              <a:defRPr sz="700">
                <a:solidFill>
                  <a:schemeClr val="dk2"/>
                </a:solidFill>
              </a:defRPr>
            </a:lvl7pPr>
            <a:lvl8pPr lvl="7" algn="r">
              <a:buNone/>
              <a:defRPr sz="700">
                <a:solidFill>
                  <a:schemeClr val="dk2"/>
                </a:solidFill>
              </a:defRPr>
            </a:lvl8pPr>
            <a:lvl9pPr lvl="8" algn="r">
              <a:buNone/>
              <a:defRPr sz="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7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15" Type="http://schemas.openxmlformats.org/officeDocument/2006/relationships/image" Target="../media/image8.png"/><Relationship Id="rId1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ukidesign.com/" TargetMode="External"/><Relationship Id="rId4" Type="http://schemas.openxmlformats.org/officeDocument/2006/relationships/hyperlink" Target="https://loosedrawing.com/" TargetMode="External"/><Relationship Id="rId5" Type="http://schemas.openxmlformats.org/officeDocument/2006/relationships/hyperlink" Target="https://illust-navi.com/" TargetMode="External"/><Relationship Id="rId6" Type="http://schemas.openxmlformats.org/officeDocument/2006/relationships/hyperlink" Target="https://tabemonosozai-mall.com/" TargetMode="External"/><Relationship Id="rId7" Type="http://schemas.openxmlformats.org/officeDocument/2006/relationships/hyperlink" Target="https://web-sozai.com/" TargetMode="External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C835"/>
            </a:gs>
            <a:gs pos="54000">
              <a:srgbClr val="33B9BB"/>
            </a:gs>
            <a:gs pos="100000">
              <a:srgbClr val="33B9BB"/>
            </a:gs>
          </a:gsLst>
          <a:lin ang="18900732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2" type="title"/>
          </p:nvPr>
        </p:nvSpPr>
        <p:spPr>
          <a:xfrm>
            <a:off x="128852" y="300889"/>
            <a:ext cx="3522300" cy="8721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lt1"/>
                </a:solidFill>
              </a:rPr>
              <a:t>POPテンプレート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28852" y="261118"/>
            <a:ext cx="35223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ロカオプアンケート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-50" y="860541"/>
            <a:ext cx="37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店内の目に留まる場所にPOPを設置し</a:t>
            </a:r>
            <a:endParaRPr sz="8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アンケート回収にご活用ください</a:t>
            </a:r>
            <a:endParaRPr sz="8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19450" y="1300350"/>
            <a:ext cx="3141000" cy="1691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POPテンプレートの使い方</a:t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▷p.2,3は片面印刷用です。p.4~12はそのままご使用いただいても、　アンケートステップが必要な際はp.13を裏面に使用してください。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▷QRコードや写真はダミーですので、店舗に合わせて変更してくだ　さい。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▷文字や色はイメージに合わせて自由に修正してください。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▷p.14以降のイラストもご自由にご活用ください。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19450" y="3062262"/>
            <a:ext cx="3141000" cy="198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作り方のポイント</a:t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▷目立たせたいところは</a:t>
            </a:r>
            <a:r>
              <a:rPr lang="ja" sz="700">
                <a:solidFill>
                  <a:srgbClr val="FF8A8A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色を変える</a:t>
            </a: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・</a:t>
            </a:r>
            <a:r>
              <a:rPr lang="ja" sz="9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文字を大きくする</a:t>
            </a: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と目に 　留まりやすくなります。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▷アンケート回答でプレゼントなどを訴求すると回答率が上がりやす　くなります。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▷「スタッフの励みになります」「同じ要望を持っている方の励みに　なります」などの文章を入れると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　好意的に回答して頂きやすくなります。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solidFill>
                  <a:srgbClr val="666666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▷最後に「Googleの口コミにもご回答ください。」とお声がけくだ　い。</a:t>
            </a:r>
            <a:endParaRPr sz="700">
              <a:solidFill>
                <a:srgbClr val="666666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050" y="4769701"/>
            <a:ext cx="749901" cy="9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-418874"/>
            <a:ext cx="749901" cy="9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ctrTitle"/>
          </p:nvPr>
        </p:nvSpPr>
        <p:spPr>
          <a:xfrm>
            <a:off x="137373" y="1895850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アンケートにご協力お願いします。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98" name="Google Shape;198;p23"/>
          <p:cNvSpPr txBox="1"/>
          <p:nvPr>
            <p:ph idx="1" type="subTitle"/>
          </p:nvPr>
        </p:nvSpPr>
        <p:spPr>
          <a:xfrm>
            <a:off x="755835" y="4012651"/>
            <a:ext cx="2278500" cy="5232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 fontScale="775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 Medium"/>
                <a:ea typeface="M PLUS 1p Medium"/>
                <a:cs typeface="M PLUS 1p Medium"/>
                <a:sym typeface="M PLUS 1p Medium"/>
              </a:rPr>
              <a:t>アンケートにご回答で</a:t>
            </a:r>
            <a:endParaRPr sz="900"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M PLUS 1p ExtraBold"/>
                <a:ea typeface="M PLUS 1p ExtraBold"/>
                <a:cs typeface="M PLUS 1p ExtraBold"/>
                <a:sym typeface="M PLUS 1p ExtraBold"/>
              </a:rPr>
              <a:t>無料トライアルプレゼント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365" y="2316135"/>
            <a:ext cx="1625425" cy="16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/>
          <p:nvPr/>
        </p:nvSpPr>
        <p:spPr>
          <a:xfrm>
            <a:off x="1432025" y="162517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891625" y="4526776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Light"/>
                <a:ea typeface="M PLUS 1p Light"/>
                <a:cs typeface="M PLUS 1p Light"/>
                <a:sym typeface="M PLUS 1p Light"/>
              </a:rPr>
              <a:t>アンケート完了画面をスタッフに見せてください！</a:t>
            </a:r>
            <a:endParaRPr sz="9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b="28036" l="0" r="0" t="20670"/>
          <a:stretch/>
        </p:blipFill>
        <p:spPr>
          <a:xfrm>
            <a:off x="-16875" y="475"/>
            <a:ext cx="3812101" cy="13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 rot="1348812">
            <a:off x="1253491" y="2917453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-33050" y="9825"/>
            <a:ext cx="3813000" cy="1311000"/>
          </a:xfrm>
          <a:prstGeom prst="rect">
            <a:avLst/>
          </a:prstGeom>
          <a:solidFill>
            <a:srgbClr val="7F8182">
              <a:alpha val="43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SAMPLE</a:t>
            </a:r>
            <a:endParaRPr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6675" y="4579498"/>
            <a:ext cx="512590" cy="5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ctrTitle"/>
          </p:nvPr>
        </p:nvSpPr>
        <p:spPr>
          <a:xfrm>
            <a:off x="95873" y="3125103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アンケートにご協力お願いします。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11" name="Google Shape;211;p24"/>
          <p:cNvSpPr txBox="1"/>
          <p:nvPr>
            <p:ph idx="1" type="subTitle"/>
          </p:nvPr>
        </p:nvSpPr>
        <p:spPr>
          <a:xfrm>
            <a:off x="299638" y="4168675"/>
            <a:ext cx="1818900" cy="7533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M PLUS 1p ExtraBold"/>
                <a:ea typeface="M PLUS 1p ExtraBold"/>
                <a:cs typeface="M PLUS 1p ExtraBold"/>
                <a:sym typeface="M PLUS 1p ExtraBold"/>
              </a:rPr>
              <a:t>ドリンク１杯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M PLUS 1p ExtraBold"/>
                <a:ea typeface="M PLUS 1p ExtraBold"/>
                <a:cs typeface="M PLUS 1p ExtraBold"/>
                <a:sym typeface="M PLUS 1p ExtraBold"/>
              </a:rPr>
              <a:t>プレゼント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987" y="3608600"/>
            <a:ext cx="1466425" cy="14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299713" y="3796800"/>
            <a:ext cx="18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Light"/>
                <a:ea typeface="M PLUS 1p Light"/>
                <a:cs typeface="M PLUS 1p Light"/>
                <a:sym typeface="M PLUS 1p Light"/>
              </a:rPr>
              <a:t>QRコードを読み取って</a:t>
            </a:r>
            <a:endParaRPr sz="9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Light"/>
                <a:ea typeface="M PLUS 1p Light"/>
                <a:cs typeface="M PLUS 1p Light"/>
                <a:sym typeface="M PLUS 1p Light"/>
              </a:rPr>
              <a:t>アンケートに回答で、</a:t>
            </a:r>
            <a:endParaRPr sz="9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050" y="10"/>
            <a:ext cx="3812101" cy="254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894150" y="2977400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ご来店ありがとうございます。</a:t>
            </a:r>
            <a:endParaRPr sz="900">
              <a:solidFill>
                <a:schemeClr val="dk2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 rot="1348812">
            <a:off x="2041129" y="4042128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-15950" y="9825"/>
            <a:ext cx="3812100" cy="2540700"/>
          </a:xfrm>
          <a:prstGeom prst="rect">
            <a:avLst/>
          </a:prstGeom>
          <a:solidFill>
            <a:srgbClr val="7F8182">
              <a:alpha val="43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SAMPLE</a:t>
            </a:r>
            <a:endParaRPr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idx="1" type="subTitle"/>
          </p:nvPr>
        </p:nvSpPr>
        <p:spPr>
          <a:xfrm>
            <a:off x="81900" y="4221850"/>
            <a:ext cx="1988400" cy="3558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M PLUS 1p ExtraBold"/>
                <a:ea typeface="M PLUS 1p ExtraBold"/>
                <a:cs typeface="M PLUS 1p ExtraBold"/>
                <a:sym typeface="M PLUS 1p ExtraBold"/>
              </a:rPr>
              <a:t>プレゼント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66638" y="3486950"/>
            <a:ext cx="18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QRコードを読み取って</a:t>
            </a:r>
            <a:endParaRPr sz="900">
              <a:solidFill>
                <a:schemeClr val="dk2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アンケートに回答で、</a:t>
            </a:r>
            <a:endParaRPr sz="900">
              <a:solidFill>
                <a:schemeClr val="dk2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050" y="10"/>
            <a:ext cx="3812101" cy="25407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5"/>
          <p:cNvGrpSpPr/>
          <p:nvPr/>
        </p:nvGrpSpPr>
        <p:grpSpPr>
          <a:xfrm>
            <a:off x="1985550" y="3283650"/>
            <a:ext cx="1702967" cy="1570300"/>
            <a:chOff x="1985550" y="3283650"/>
            <a:chExt cx="1702967" cy="1570300"/>
          </a:xfrm>
        </p:grpSpPr>
        <p:pic>
          <p:nvPicPr>
            <p:cNvPr id="226" name="Google Shape;22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5550" y="3283650"/>
              <a:ext cx="1570300" cy="157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25"/>
            <p:cNvSpPr txBox="1"/>
            <p:nvPr/>
          </p:nvSpPr>
          <p:spPr>
            <a:xfrm rot="1348851">
              <a:off x="2097269" y="3784057"/>
              <a:ext cx="1540897" cy="569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500">
                  <a:solidFill>
                    <a:srgbClr val="D9D9D9"/>
                  </a:solidFill>
                  <a:latin typeface="M PLUS 1p Black"/>
                  <a:ea typeface="M PLUS 1p Black"/>
                  <a:cs typeface="M PLUS 1p Black"/>
                  <a:sym typeface="M PLUS 1p Black"/>
                </a:rPr>
                <a:t>sample</a:t>
              </a:r>
              <a:endParaRPr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endParaRPr>
            </a:p>
          </p:txBody>
        </p:sp>
      </p:grpSp>
      <p:sp>
        <p:nvSpPr>
          <p:cNvPr id="228" name="Google Shape;228;p25"/>
          <p:cNvSpPr/>
          <p:nvPr/>
        </p:nvSpPr>
        <p:spPr>
          <a:xfrm>
            <a:off x="-15950" y="9825"/>
            <a:ext cx="3812100" cy="2540700"/>
          </a:xfrm>
          <a:prstGeom prst="rect">
            <a:avLst/>
          </a:prstGeom>
          <a:solidFill>
            <a:srgbClr val="7F8182">
              <a:alpha val="43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7F8182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SAMPLE</a:t>
            </a:r>
            <a:endParaRPr>
              <a:solidFill>
                <a:srgbClr val="7F8182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29" name="Google Shape;229;p25"/>
          <p:cNvSpPr txBox="1"/>
          <p:nvPr>
            <p:ph type="ctrTitle"/>
          </p:nvPr>
        </p:nvSpPr>
        <p:spPr>
          <a:xfrm>
            <a:off x="95875" y="2097950"/>
            <a:ext cx="3522300" cy="3000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アンケートにご協力お願いします。</a:t>
            </a:r>
            <a:endParaRPr sz="14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894150" y="1844858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ご来店ありがとうございます。</a:t>
            </a:r>
            <a:endParaRPr b="1" sz="9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1390525" y="280582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52850" y="3722700"/>
            <a:ext cx="1988400" cy="646500"/>
            <a:chOff x="-91925" y="743775"/>
            <a:chExt cx="1988400" cy="646500"/>
          </a:xfrm>
        </p:grpSpPr>
        <p:pic>
          <p:nvPicPr>
            <p:cNvPr id="233" name="Google Shape;233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1176368"/>
              <a:ext cx="1538300" cy="165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5"/>
            <p:cNvSpPr txBox="1"/>
            <p:nvPr/>
          </p:nvSpPr>
          <p:spPr>
            <a:xfrm>
              <a:off x="-91925" y="743775"/>
              <a:ext cx="198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400">
                  <a:solidFill>
                    <a:schemeClr val="dk2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ドリンク</a:t>
              </a:r>
              <a:r>
                <a:rPr lang="ja" sz="3000">
                  <a:solidFill>
                    <a:schemeClr val="dk2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1</a:t>
              </a:r>
              <a:r>
                <a:rPr lang="ja" sz="1800">
                  <a:solidFill>
                    <a:schemeClr val="dk2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杯</a:t>
              </a:r>
              <a:endParaRPr sz="1800">
                <a:solidFill>
                  <a:schemeClr val="dk2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/>
        </p:nvSpPr>
        <p:spPr>
          <a:xfrm>
            <a:off x="-21450" y="590786"/>
            <a:ext cx="37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簡単アンケートステップ</a:t>
            </a:r>
            <a:endParaRPr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313050" y="1291975"/>
            <a:ext cx="3153900" cy="903900"/>
          </a:xfrm>
          <a:prstGeom prst="roundRect">
            <a:avLst>
              <a:gd fmla="val 9996" name="adj"/>
            </a:avLst>
          </a:prstGeom>
          <a:solidFill>
            <a:srgbClr val="FFFFFF"/>
          </a:solidFill>
          <a:ln cap="flat" cmpd="sng" w="38100">
            <a:solidFill>
              <a:srgbClr val="33B9B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3780000" dist="57150">
              <a:srgbClr val="000000">
                <a:alpha val="2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QRコード読み取る</a:t>
            </a:r>
            <a:endParaRPr b="1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QRコードを読み取ると、</a:t>
            </a:r>
            <a:endParaRPr sz="900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アンケート画面が出てきます！</a:t>
            </a:r>
            <a:endParaRPr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313049" y="990969"/>
            <a:ext cx="19035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STEP</a:t>
            </a:r>
            <a:r>
              <a:rPr lang="ja" sz="18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1</a:t>
            </a:r>
            <a:endParaRPr sz="1800">
              <a:solidFill>
                <a:srgbClr val="33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313050" y="2489310"/>
            <a:ext cx="3153900" cy="903900"/>
          </a:xfrm>
          <a:prstGeom prst="roundRect">
            <a:avLst>
              <a:gd fmla="val 9996" name="adj"/>
            </a:avLst>
          </a:prstGeom>
          <a:solidFill>
            <a:srgbClr val="FFFFFF"/>
          </a:solidFill>
          <a:ln cap="flat" cmpd="sng" w="38100">
            <a:solidFill>
              <a:srgbClr val="33B9BB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3780000" dist="57150">
              <a:srgbClr val="000000">
                <a:alpha val="2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アンケートに回答する</a:t>
            </a:r>
            <a:endParaRPr b="1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アンケートに回答し、</a:t>
            </a:r>
            <a:endParaRPr sz="900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33B9BB"/>
                </a:solidFill>
                <a:latin typeface="M PLUS 1p"/>
                <a:ea typeface="M PLUS 1p"/>
                <a:cs typeface="M PLUS 1p"/>
                <a:sym typeface="M PLUS 1p"/>
              </a:rPr>
              <a:t>「次へ」のボタンを押します。</a:t>
            </a:r>
            <a:endParaRPr sz="900">
              <a:solidFill>
                <a:srgbClr val="33B9B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313049" y="2188304"/>
            <a:ext cx="19035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STEP</a:t>
            </a:r>
            <a:r>
              <a:rPr lang="ja" sz="18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2</a:t>
            </a:r>
            <a:endParaRPr sz="1800">
              <a:solidFill>
                <a:srgbClr val="33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313050" y="3691575"/>
            <a:ext cx="3111000" cy="504300"/>
          </a:xfrm>
          <a:prstGeom prst="roundRect">
            <a:avLst>
              <a:gd fmla="val 9996" name="adj"/>
            </a:avLst>
          </a:prstGeom>
          <a:solidFill>
            <a:srgbClr val="FF8A8A"/>
          </a:solidFill>
          <a:ln>
            <a:noFill/>
          </a:ln>
          <a:effectLst>
            <a:outerShdw blurRad="114300" rotWithShape="0" algn="bl" dir="3780000" dist="57150">
              <a:srgbClr val="000000">
                <a:alpha val="2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アンケート回答完了</a:t>
            </a:r>
            <a:endParaRPr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313051" y="4456712"/>
            <a:ext cx="3153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Googleアカウントをお持ちの方は、</a:t>
            </a:r>
            <a:endParaRPr sz="1000">
              <a:solidFill>
                <a:srgbClr val="33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33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口コミにもご協力頂けますと幸いです！</a:t>
            </a:r>
            <a:endParaRPr sz="1000">
              <a:solidFill>
                <a:srgbClr val="33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C835"/>
            </a:gs>
            <a:gs pos="54000">
              <a:srgbClr val="33B9BB"/>
            </a:gs>
            <a:gs pos="100000">
              <a:srgbClr val="33B9BB"/>
            </a:gs>
          </a:gsLst>
          <a:lin ang="18900732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128852" y="261118"/>
            <a:ext cx="35223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イラスト素材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319450" y="709778"/>
            <a:ext cx="3141000" cy="43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grpSp>
        <p:nvGrpSpPr>
          <p:cNvPr id="252" name="Google Shape;252;p27"/>
          <p:cNvGrpSpPr/>
          <p:nvPr/>
        </p:nvGrpSpPr>
        <p:grpSpPr>
          <a:xfrm>
            <a:off x="507698" y="3890045"/>
            <a:ext cx="1090262" cy="1045905"/>
            <a:chOff x="219175" y="2053725"/>
            <a:chExt cx="1504225" cy="1443025"/>
          </a:xfrm>
        </p:grpSpPr>
        <p:pic>
          <p:nvPicPr>
            <p:cNvPr id="253" name="Google Shape;25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175" y="2053725"/>
              <a:ext cx="1504225" cy="144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7"/>
            <p:cNvSpPr txBox="1"/>
            <p:nvPr/>
          </p:nvSpPr>
          <p:spPr>
            <a:xfrm>
              <a:off x="275875" y="2441700"/>
              <a:ext cx="1390800" cy="6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入れて下さい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grpSp>
        <p:nvGrpSpPr>
          <p:cNvPr id="255" name="Google Shape;255;p27"/>
          <p:cNvGrpSpPr/>
          <p:nvPr/>
        </p:nvGrpSpPr>
        <p:grpSpPr>
          <a:xfrm>
            <a:off x="439317" y="2918671"/>
            <a:ext cx="1168288" cy="1019873"/>
            <a:chOff x="1116948" y="2764954"/>
            <a:chExt cx="1798751" cy="1570243"/>
          </a:xfrm>
        </p:grpSpPr>
        <p:pic>
          <p:nvPicPr>
            <p:cNvPr id="256" name="Google Shape;25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16948" y="2764954"/>
              <a:ext cx="1798751" cy="1570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7"/>
            <p:cNvSpPr txBox="1"/>
            <p:nvPr/>
          </p:nvSpPr>
          <p:spPr>
            <a:xfrm>
              <a:off x="1320922" y="3203458"/>
              <a:ext cx="1390800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入れて下さい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grpSp>
        <p:nvGrpSpPr>
          <p:cNvPr id="258" name="Google Shape;258;p27"/>
          <p:cNvGrpSpPr/>
          <p:nvPr/>
        </p:nvGrpSpPr>
        <p:grpSpPr>
          <a:xfrm>
            <a:off x="613196" y="2102777"/>
            <a:ext cx="1237308" cy="763650"/>
            <a:chOff x="-2893358" y="2005002"/>
            <a:chExt cx="1720874" cy="1062100"/>
          </a:xfrm>
        </p:grpSpPr>
        <p:pic>
          <p:nvPicPr>
            <p:cNvPr id="259" name="Google Shape;259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93358" y="2005002"/>
              <a:ext cx="1720874" cy="106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7"/>
            <p:cNvSpPr txBox="1"/>
            <p:nvPr/>
          </p:nvSpPr>
          <p:spPr>
            <a:xfrm>
              <a:off x="-2774362" y="2153072"/>
              <a:ext cx="13908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入れて下さい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pic>
        <p:nvPicPr>
          <p:cNvPr id="261" name="Google Shape;2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4750" y="3365300"/>
            <a:ext cx="529624" cy="54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4600" y="3395698"/>
            <a:ext cx="512590" cy="523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7"/>
          <p:cNvGrpSpPr/>
          <p:nvPr/>
        </p:nvGrpSpPr>
        <p:grpSpPr>
          <a:xfrm>
            <a:off x="413625" y="974994"/>
            <a:ext cx="1572225" cy="628900"/>
            <a:chOff x="413625" y="974994"/>
            <a:chExt cx="1572225" cy="628900"/>
          </a:xfrm>
        </p:grpSpPr>
        <p:pic>
          <p:nvPicPr>
            <p:cNvPr id="264" name="Google Shape;264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3625" y="974994"/>
              <a:ext cx="1572225" cy="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7"/>
            <p:cNvSpPr txBox="1"/>
            <p:nvPr/>
          </p:nvSpPr>
          <p:spPr>
            <a:xfrm>
              <a:off x="602250" y="1033100"/>
              <a:ext cx="1383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テキストが入ります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grpSp>
        <p:nvGrpSpPr>
          <p:cNvPr id="266" name="Google Shape;266;p27"/>
          <p:cNvGrpSpPr/>
          <p:nvPr/>
        </p:nvGrpSpPr>
        <p:grpSpPr>
          <a:xfrm>
            <a:off x="2014325" y="943150"/>
            <a:ext cx="1446125" cy="544950"/>
            <a:chOff x="2014325" y="943150"/>
            <a:chExt cx="1446125" cy="544950"/>
          </a:xfrm>
        </p:grpSpPr>
        <p:pic>
          <p:nvPicPr>
            <p:cNvPr id="267" name="Google Shape;267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098075" y="943150"/>
              <a:ext cx="1362375" cy="54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7"/>
            <p:cNvSpPr txBox="1"/>
            <p:nvPr/>
          </p:nvSpPr>
          <p:spPr>
            <a:xfrm>
              <a:off x="2014325" y="1033100"/>
              <a:ext cx="1383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テキストが入ります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grpSp>
        <p:nvGrpSpPr>
          <p:cNvPr id="269" name="Google Shape;269;p27"/>
          <p:cNvGrpSpPr/>
          <p:nvPr/>
        </p:nvGrpSpPr>
        <p:grpSpPr>
          <a:xfrm>
            <a:off x="507700" y="1562350"/>
            <a:ext cx="1524600" cy="609850"/>
            <a:chOff x="507700" y="1562350"/>
            <a:chExt cx="1524600" cy="609850"/>
          </a:xfrm>
        </p:grpSpPr>
        <p:pic>
          <p:nvPicPr>
            <p:cNvPr id="270" name="Google Shape;270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07700" y="1562350"/>
              <a:ext cx="1524600" cy="60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7"/>
            <p:cNvSpPr txBox="1"/>
            <p:nvPr/>
          </p:nvSpPr>
          <p:spPr>
            <a:xfrm>
              <a:off x="602250" y="1645675"/>
              <a:ext cx="1383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テキストが入ります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pic>
        <p:nvPicPr>
          <p:cNvPr id="272" name="Google Shape;27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30050" y="4769701"/>
            <a:ext cx="749901" cy="9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49179" y="4114776"/>
            <a:ext cx="449901" cy="825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27"/>
          <p:cNvGrpSpPr/>
          <p:nvPr/>
        </p:nvGrpSpPr>
        <p:grpSpPr>
          <a:xfrm>
            <a:off x="2032299" y="2067300"/>
            <a:ext cx="1060875" cy="883532"/>
            <a:chOff x="-1661063" y="2886071"/>
            <a:chExt cx="1022925" cy="851926"/>
          </a:xfrm>
        </p:grpSpPr>
        <p:pic>
          <p:nvPicPr>
            <p:cNvPr id="275" name="Google Shape;275;p2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-1661062" y="2886071"/>
              <a:ext cx="1022925" cy="851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7"/>
            <p:cNvSpPr txBox="1"/>
            <p:nvPr/>
          </p:nvSpPr>
          <p:spPr>
            <a:xfrm>
              <a:off x="-1661063" y="3009572"/>
              <a:ext cx="944100" cy="4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テキスト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>
                  <a:solidFill>
                    <a:schemeClr val="dk2"/>
                  </a:solidFill>
                  <a:latin typeface="M PLUS 1p Medium"/>
                  <a:ea typeface="M PLUS 1p Medium"/>
                  <a:cs typeface="M PLUS 1p Medium"/>
                  <a:sym typeface="M PLUS 1p Medium"/>
                </a:rPr>
                <a:t>入れて下さい</a:t>
              </a:r>
              <a:endParaRPr sz="900">
                <a:solidFill>
                  <a:schemeClr val="dk2"/>
                </a:solidFill>
                <a:latin typeface="M PLUS 1p Medium"/>
                <a:ea typeface="M PLUS 1p Medium"/>
                <a:cs typeface="M PLUS 1p Medium"/>
                <a:sym typeface="M PLUS 1p Medium"/>
              </a:endParaRPr>
            </a:p>
          </p:txBody>
        </p:sp>
      </p:grpSp>
      <p:pic>
        <p:nvPicPr>
          <p:cNvPr id="277" name="Google Shape;277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44750" y="4110920"/>
            <a:ext cx="825779" cy="8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77025" y="3395703"/>
            <a:ext cx="414935" cy="4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C835"/>
            </a:gs>
            <a:gs pos="54000">
              <a:srgbClr val="33B9BB"/>
            </a:gs>
            <a:gs pos="100000">
              <a:srgbClr val="33B9BB"/>
            </a:gs>
          </a:gsLst>
          <a:lin ang="1890073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>
            <p:ph type="title"/>
          </p:nvPr>
        </p:nvSpPr>
        <p:spPr>
          <a:xfrm>
            <a:off x="128852" y="261118"/>
            <a:ext cx="3522300" cy="4077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イラスト素材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319450" y="709778"/>
            <a:ext cx="3141000" cy="43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624275" y="1500950"/>
            <a:ext cx="258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他にもイラストを使用したい際には、</a:t>
            </a:r>
            <a:endParaRPr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無料でイラストをダウンロードできるサイトを</a:t>
            </a:r>
            <a:endParaRPr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お使いください！</a:t>
            </a:r>
            <a:endParaRPr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924950" y="2224975"/>
            <a:ext cx="2105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□</a:t>
            </a:r>
            <a:r>
              <a:rPr lang="ja" sz="900" u="sng">
                <a:solidFill>
                  <a:schemeClr val="hlink"/>
                </a:solidFill>
                <a:latin typeface="M PLUS 1p"/>
                <a:ea typeface="M PLUS 1p"/>
                <a:cs typeface="M PLUS 1p"/>
                <a:sym typeface="M PLUS 1p"/>
                <a:hlinkClick r:id="rId3"/>
              </a:rPr>
              <a:t>フキダシデザイン</a:t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□</a:t>
            </a:r>
            <a:r>
              <a:rPr lang="ja" sz="900" u="sng">
                <a:solidFill>
                  <a:schemeClr val="hlink"/>
                </a:solidFill>
                <a:latin typeface="M PLUS 1p"/>
                <a:ea typeface="M PLUS 1p"/>
                <a:cs typeface="M PLUS 1p"/>
                <a:sym typeface="M PLUS 1p"/>
                <a:hlinkClick r:id="rId4"/>
              </a:rPr>
              <a:t>Loose Drawing</a:t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□</a:t>
            </a:r>
            <a:r>
              <a:rPr lang="ja" sz="900" u="sng">
                <a:solidFill>
                  <a:schemeClr val="hlink"/>
                </a:solidFill>
                <a:latin typeface="M PLUS 1p"/>
                <a:ea typeface="M PLUS 1p"/>
                <a:cs typeface="M PLUS 1p"/>
                <a:sym typeface="M PLUS 1p"/>
                <a:hlinkClick r:id="rId5"/>
              </a:rPr>
              <a:t>イラストナビ</a:t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□</a:t>
            </a:r>
            <a:r>
              <a:rPr lang="ja" sz="900" u="sng">
                <a:solidFill>
                  <a:schemeClr val="hlink"/>
                </a:solidFill>
                <a:latin typeface="M PLUS 1p"/>
                <a:ea typeface="M PLUS 1p"/>
                <a:cs typeface="M PLUS 1p"/>
                <a:sym typeface="M PLUS 1p"/>
                <a:hlinkClick r:id="rId6"/>
              </a:rPr>
              <a:t>たべものそざいモール</a:t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□</a:t>
            </a:r>
            <a:r>
              <a:rPr lang="ja" sz="900" u="sng">
                <a:solidFill>
                  <a:schemeClr val="hlink"/>
                </a:solidFill>
                <a:latin typeface="M PLUS 1p"/>
                <a:ea typeface="M PLUS 1p"/>
                <a:cs typeface="M PLUS 1p"/>
                <a:sym typeface="M PLUS 1p"/>
                <a:hlinkClick r:id="rId7"/>
              </a:rPr>
              <a:t>ビジネス素材フリーイラスト</a:t>
            </a:r>
            <a:endParaRPr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287" name="Google Shape;28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0050" y="4769701"/>
            <a:ext cx="749901" cy="9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735975" y="2969958"/>
            <a:ext cx="330900" cy="330900"/>
          </a:xfrm>
          <a:prstGeom prst="rect">
            <a:avLst/>
          </a:prstGeom>
          <a:noFill/>
          <a:ln cap="flat" cmpd="sng" w="9525">
            <a:solidFill>
              <a:srgbClr val="4DB9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2482" y="3554293"/>
            <a:ext cx="1903500" cy="355800"/>
          </a:xfrm>
          <a:prstGeom prst="snip1Rect">
            <a:avLst>
              <a:gd fmla="val 16667" name="adj"/>
            </a:avLst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64725" lIns="64725" spcFirstLastPara="1" rIns="64725" wrap="square" tIns="6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117315" y="2957508"/>
            <a:ext cx="1903500" cy="355800"/>
          </a:xfrm>
          <a:prstGeom prst="snip1Rect">
            <a:avLst>
              <a:gd fmla="val 16667" name="adj"/>
            </a:avLst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64725" lIns="64725" spcFirstLastPara="1" rIns="64725" wrap="square" tIns="6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ctrTitle"/>
          </p:nvPr>
        </p:nvSpPr>
        <p:spPr>
          <a:xfrm>
            <a:off x="128873" y="906004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アンケートにご協力お願いします。</a:t>
            </a:r>
            <a:endParaRPr b="1" sz="14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755825" y="4163550"/>
            <a:ext cx="2278500" cy="2595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 Medium"/>
                <a:ea typeface="M PLUS 1p Medium"/>
                <a:cs typeface="M PLUS 1p Medium"/>
                <a:sym typeface="M PLUS 1p Medium"/>
              </a:rPr>
              <a:t>アンケートにご回答で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1133990" y="3554293"/>
            <a:ext cx="1903500" cy="355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アンケートに回答する</a:t>
            </a:r>
            <a:endParaRPr sz="10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1117315" y="2957508"/>
            <a:ext cx="1903500" cy="355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QRコード読み取る</a:t>
            </a:r>
            <a:endParaRPr sz="10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72875" y="2962308"/>
            <a:ext cx="25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D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1</a:t>
            </a:r>
            <a:endParaRPr>
              <a:solidFill>
                <a:srgbClr val="4D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94150" y="638783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ご来店ありがとうございます。</a:t>
            </a:r>
            <a:endParaRPr b="1"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5200" y="3832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889100" y="455200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〇〇　△△店</a:t>
            </a:r>
            <a:endParaRPr b="1"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889100" y="4709125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Light"/>
                <a:ea typeface="M PLUS 1p Light"/>
                <a:cs typeface="M PLUS 1p Light"/>
                <a:sym typeface="M PLUS 1p Light"/>
              </a:rPr>
              <a:t>アンケート完了画面をスタッフに見せてください！</a:t>
            </a:r>
            <a:endParaRPr sz="9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  <p:sp>
        <p:nvSpPr>
          <p:cNvPr id="82" name="Google Shape;82;p15"/>
          <p:cNvSpPr/>
          <p:nvPr/>
        </p:nvSpPr>
        <p:spPr>
          <a:xfrm rot="10800000">
            <a:off x="1931675" y="3374500"/>
            <a:ext cx="135000" cy="113100"/>
          </a:xfrm>
          <a:prstGeom prst="triangle">
            <a:avLst>
              <a:gd fmla="val 50000" name="adj"/>
            </a:avLst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52650" y="3566743"/>
            <a:ext cx="330900" cy="330900"/>
          </a:xfrm>
          <a:prstGeom prst="rect">
            <a:avLst/>
          </a:prstGeom>
          <a:noFill/>
          <a:ln cap="flat" cmpd="sng" w="9525">
            <a:solidFill>
              <a:srgbClr val="4DB9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89550" y="3559093"/>
            <a:ext cx="25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D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2</a:t>
            </a:r>
            <a:endParaRPr>
              <a:solidFill>
                <a:srgbClr val="4D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1132851" y="1303803"/>
            <a:ext cx="1732632" cy="1538767"/>
            <a:chOff x="1389532" y="1200974"/>
            <a:chExt cx="1412088" cy="1254089"/>
          </a:xfrm>
        </p:grpSpPr>
        <p:pic>
          <p:nvPicPr>
            <p:cNvPr id="86" name="Google Shape;8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89532" y="1200974"/>
              <a:ext cx="1254089" cy="1254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5"/>
            <p:cNvSpPr txBox="1"/>
            <p:nvPr/>
          </p:nvSpPr>
          <p:spPr>
            <a:xfrm rot="1348399">
              <a:off x="1518299" y="1657942"/>
              <a:ext cx="1254143" cy="4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000">
                  <a:solidFill>
                    <a:srgbClr val="D9D9D9"/>
                  </a:solidFill>
                  <a:latin typeface="M PLUS 1p Black"/>
                  <a:ea typeface="M PLUS 1p Black"/>
                  <a:cs typeface="M PLUS 1p Black"/>
                  <a:sym typeface="M PLUS 1p Black"/>
                </a:rPr>
                <a:t>sample</a:t>
              </a:r>
              <a:endParaRPr sz="20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endParaRPr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5075" y="4274563"/>
            <a:ext cx="3780000" cy="400200"/>
            <a:chOff x="5075" y="4274563"/>
            <a:chExt cx="3780000" cy="400200"/>
          </a:xfrm>
        </p:grpSpPr>
        <p:pic>
          <p:nvPicPr>
            <p:cNvPr id="89" name="Google Shape;8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68200" y="4485108"/>
              <a:ext cx="1939426" cy="171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5"/>
            <p:cNvSpPr txBox="1"/>
            <p:nvPr/>
          </p:nvSpPr>
          <p:spPr>
            <a:xfrm>
              <a:off x="5075" y="4274563"/>
              <a:ext cx="378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>
                  <a:solidFill>
                    <a:schemeClr val="dk2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10%OFFチケットプレゼント</a:t>
              </a:r>
              <a:endParaRPr>
                <a:solidFill>
                  <a:schemeClr val="dk2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625" y="4730025"/>
            <a:ext cx="3785400" cy="355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latin typeface="M PLUS 1p Medium"/>
                <a:ea typeface="M PLUS 1p Medium"/>
                <a:cs typeface="M PLUS 1p Medium"/>
                <a:sym typeface="M PLUS 1p Medium"/>
              </a:rPr>
              <a:t>Googleの</a:t>
            </a:r>
            <a:r>
              <a:rPr lang="ja" sz="1000">
                <a:latin typeface="M PLUS 1p Medium"/>
                <a:ea typeface="M PLUS 1p Medium"/>
                <a:cs typeface="M PLUS 1p Medium"/>
                <a:sym typeface="M PLUS 1p Medium"/>
              </a:rPr>
              <a:t>口コミにもご協力頂けますと嬉しいです。</a:t>
            </a:r>
            <a:endParaRPr sz="1000"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858400" y="894808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ご来店ありがとうございます。</a:t>
            </a:r>
            <a:endParaRPr b="1"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95450" y="19902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58400" y="721983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9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〇〇○　△△店</a:t>
            </a:r>
            <a:endParaRPr b="1" sz="9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891625" y="4406925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アンケート完了画面をスタッフに見せてください！</a:t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-478" y="-2450"/>
            <a:ext cx="3785400" cy="85500"/>
          </a:xfrm>
          <a:prstGeom prst="rect">
            <a:avLst/>
          </a:prstGeom>
          <a:solidFill>
            <a:srgbClr val="33B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2700" y="96791"/>
            <a:ext cx="3785400" cy="25500"/>
          </a:xfrm>
          <a:prstGeom prst="rect">
            <a:avLst/>
          </a:prstGeom>
          <a:solidFill>
            <a:srgbClr val="33B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 rot="10800000">
            <a:off x="-1587" y="5242491"/>
            <a:ext cx="3785400" cy="85500"/>
          </a:xfrm>
          <a:prstGeom prst="rect">
            <a:avLst/>
          </a:prstGeom>
          <a:solidFill>
            <a:srgbClr val="33B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rot="10800000">
            <a:off x="634" y="5203250"/>
            <a:ext cx="3785400" cy="25500"/>
          </a:xfrm>
          <a:prstGeom prst="rect">
            <a:avLst/>
          </a:prstGeom>
          <a:solidFill>
            <a:srgbClr val="33B9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1061427" y="1545034"/>
            <a:ext cx="1657153" cy="1657153"/>
            <a:chOff x="1288275" y="1396561"/>
            <a:chExt cx="1254089" cy="1254089"/>
          </a:xfrm>
        </p:grpSpPr>
        <p:pic>
          <p:nvPicPr>
            <p:cNvPr id="105" name="Google Shape;10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88275" y="1396561"/>
              <a:ext cx="1254089" cy="1254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6"/>
            <p:cNvSpPr txBox="1"/>
            <p:nvPr/>
          </p:nvSpPr>
          <p:spPr>
            <a:xfrm rot="1348766">
              <a:off x="1442835" y="1855675"/>
              <a:ext cx="950957" cy="372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000">
                  <a:solidFill>
                    <a:srgbClr val="D9D9D9"/>
                  </a:solidFill>
                  <a:latin typeface="M PLUS 1p Black"/>
                  <a:ea typeface="M PLUS 1p Black"/>
                  <a:cs typeface="M PLUS 1p Black"/>
                  <a:sym typeface="M PLUS 1p Black"/>
                </a:rPr>
                <a:t>sample</a:t>
              </a:r>
              <a:endParaRPr sz="20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endParaRPr>
            </a:p>
          </p:txBody>
        </p:sp>
      </p:grpSp>
      <p:sp>
        <p:nvSpPr>
          <p:cNvPr id="107" name="Google Shape;107;p16"/>
          <p:cNvSpPr txBox="1"/>
          <p:nvPr>
            <p:ph type="ctrTitle"/>
          </p:nvPr>
        </p:nvSpPr>
        <p:spPr>
          <a:xfrm>
            <a:off x="128848" y="1096146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アンケートにご協力お願いします。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891620" y="3626663"/>
            <a:ext cx="355800" cy="355800"/>
          </a:xfrm>
          <a:prstGeom prst="ellipse">
            <a:avLst/>
          </a:prstGeom>
          <a:noFill/>
          <a:ln cap="flat" cmpd="sng" w="9525">
            <a:solidFill>
              <a:srgbClr val="4DB9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1320063" y="3626625"/>
            <a:ext cx="1782300" cy="355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latin typeface="M PLUS 1p"/>
                <a:ea typeface="M PLUS 1p"/>
                <a:cs typeface="M PLUS 1p"/>
                <a:sym typeface="M PLUS 1p"/>
              </a:rPr>
              <a:t>アンケートに回答する</a:t>
            </a:r>
            <a:endParaRPr b="1" sz="12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320063" y="3163038"/>
            <a:ext cx="1554300" cy="355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latin typeface="M PLUS 1p"/>
                <a:ea typeface="M PLUS 1p"/>
                <a:cs typeface="M PLUS 1p"/>
                <a:sym typeface="M PLUS 1p"/>
              </a:rPr>
              <a:t>QRコード読み取る</a:t>
            </a:r>
            <a:endParaRPr b="1" sz="12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891620" y="3636263"/>
            <a:ext cx="355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D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2</a:t>
            </a:r>
            <a:endParaRPr>
              <a:solidFill>
                <a:srgbClr val="4D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891620" y="3163050"/>
            <a:ext cx="355800" cy="355800"/>
          </a:xfrm>
          <a:prstGeom prst="ellipse">
            <a:avLst/>
          </a:prstGeom>
          <a:noFill/>
          <a:ln cap="flat" cmpd="sng" w="9525">
            <a:solidFill>
              <a:srgbClr val="4DB9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891620" y="3172650"/>
            <a:ext cx="355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4725" lIns="64725" spcFirstLastPara="1" rIns="64725" wrap="square" tIns="64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DB9BB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1</a:t>
            </a:r>
            <a:endParaRPr>
              <a:solidFill>
                <a:srgbClr val="4DB9BB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ctrTitle"/>
          </p:nvPr>
        </p:nvSpPr>
        <p:spPr>
          <a:xfrm>
            <a:off x="137373" y="1388150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お客様の声をお聞かせ下さい！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755835" y="3705438"/>
            <a:ext cx="2278500" cy="5232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 fontScale="775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 Medium"/>
                <a:ea typeface="M PLUS 1p Medium"/>
                <a:cs typeface="M PLUS 1p Medium"/>
                <a:sym typeface="M PLUS 1p Medium"/>
              </a:rPr>
              <a:t>アンケートにご回答で</a:t>
            </a:r>
            <a:endParaRPr sz="900"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M PLUS 1p ExtraBold"/>
                <a:ea typeface="M PLUS 1p ExtraBold"/>
                <a:cs typeface="M PLUS 1p ExtraBold"/>
                <a:sym typeface="M PLUS 1p ExtraBold"/>
              </a:rPr>
              <a:t>無料トライアルプレゼント</a:t>
            </a:r>
            <a:endParaRPr sz="18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432025" y="1032350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D9D9D9"/>
                </a:solidFill>
              </a:rPr>
              <a:t>ロゴ</a:t>
            </a:r>
            <a:endParaRPr sz="900">
              <a:solidFill>
                <a:srgbClr val="D9D9D9"/>
              </a:solidFill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0" y="0"/>
            <a:ext cx="3780000" cy="523200"/>
          </a:xfrm>
          <a:prstGeom prst="rect">
            <a:avLst/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5075" y="4804800"/>
            <a:ext cx="3780000" cy="523200"/>
          </a:xfrm>
          <a:prstGeom prst="rect">
            <a:avLst/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0" y="4734425"/>
            <a:ext cx="3780000" cy="32400"/>
          </a:xfrm>
          <a:prstGeom prst="rect">
            <a:avLst/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564245"/>
            <a:ext cx="3780000" cy="32400"/>
          </a:xfrm>
          <a:prstGeom prst="rect">
            <a:avLst/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17"/>
          <p:cNvGrpSpPr/>
          <p:nvPr/>
        </p:nvGrpSpPr>
        <p:grpSpPr>
          <a:xfrm>
            <a:off x="1085803" y="1816110"/>
            <a:ext cx="1648547" cy="1625425"/>
            <a:chOff x="1085803" y="1816110"/>
            <a:chExt cx="1648547" cy="1625425"/>
          </a:xfrm>
        </p:grpSpPr>
        <p:pic>
          <p:nvPicPr>
            <p:cNvPr id="126" name="Google Shape;126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85803" y="1816110"/>
              <a:ext cx="1625425" cy="16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7"/>
            <p:cNvSpPr txBox="1"/>
            <p:nvPr/>
          </p:nvSpPr>
          <p:spPr>
            <a:xfrm rot="1348812">
              <a:off x="1241179" y="2371928"/>
              <a:ext cx="1438943" cy="569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500">
                  <a:solidFill>
                    <a:srgbClr val="D9D9D9"/>
                  </a:solidFill>
                  <a:latin typeface="M PLUS 1p Black"/>
                  <a:ea typeface="M PLUS 1p Black"/>
                  <a:cs typeface="M PLUS 1p Black"/>
                  <a:sym typeface="M PLUS 1p Black"/>
                </a:rPr>
                <a:t>sample</a:t>
              </a:r>
              <a:endParaRPr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endParaRPr>
            </a:p>
          </p:txBody>
        </p:sp>
      </p:grpSp>
      <p:sp>
        <p:nvSpPr>
          <p:cNvPr id="128" name="Google Shape;128;p17"/>
          <p:cNvSpPr txBox="1"/>
          <p:nvPr/>
        </p:nvSpPr>
        <p:spPr>
          <a:xfrm>
            <a:off x="895800" y="4228650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Light"/>
                <a:ea typeface="M PLUS 1p Light"/>
                <a:cs typeface="M PLUS 1p Light"/>
                <a:sym typeface="M PLUS 1p Light"/>
              </a:rPr>
              <a:t>アンケート完了画面をスタッフに見せてください！</a:t>
            </a:r>
            <a:endParaRPr sz="900">
              <a:solidFill>
                <a:schemeClr val="dk2"/>
              </a:solidFill>
              <a:latin typeface="M PLUS 1p Light"/>
              <a:ea typeface="M PLUS 1p Light"/>
              <a:cs typeface="M PLUS 1p Light"/>
              <a:sym typeface="M PLUS 1p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-1151475" y="4648333"/>
            <a:ext cx="6074100" cy="687000"/>
          </a:xfrm>
          <a:prstGeom prst="triangle">
            <a:avLst>
              <a:gd fmla="val 50000" name="adj"/>
            </a:avLst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type="ctrTitle"/>
          </p:nvPr>
        </p:nvSpPr>
        <p:spPr>
          <a:xfrm>
            <a:off x="137375" y="1266846"/>
            <a:ext cx="3522300" cy="7551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お客様の口コミが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スタッフの励みになります！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同じ要望を持っている方の助けになります！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03" y="2080660"/>
            <a:ext cx="1625425" cy="16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1432025" y="852350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0" y="3883375"/>
            <a:ext cx="37800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highlight>
                  <a:schemeClr val="lt1"/>
                </a:highlight>
                <a:latin typeface="M PLUS 1p Medium"/>
                <a:ea typeface="M PLUS 1p Medium"/>
                <a:cs typeface="M PLUS 1p Medium"/>
                <a:sym typeface="M PLUS 1p Medium"/>
              </a:rPr>
              <a:t>アンケート完了画面を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highlight>
                  <a:schemeClr val="lt1"/>
                </a:highlight>
                <a:latin typeface="M PLUS 1p Medium"/>
                <a:ea typeface="M PLUS 1p Medium"/>
                <a:cs typeface="M PLUS 1p Medium"/>
                <a:sym typeface="M PLUS 1p Medium"/>
              </a:rPr>
              <a:t>スタッフに見せてください！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138" name="Google Shape;138;p18"/>
          <p:cNvSpPr/>
          <p:nvPr/>
        </p:nvSpPr>
        <p:spPr>
          <a:xfrm rot="10800000">
            <a:off x="-1147050" y="8"/>
            <a:ext cx="6074100" cy="687000"/>
          </a:xfrm>
          <a:prstGeom prst="triangle">
            <a:avLst>
              <a:gd fmla="val 50000" name="adj"/>
            </a:avLst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 rot="1348812">
            <a:off x="1241179" y="2636478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137375" y="1252823"/>
            <a:ext cx="3522300" cy="2802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アンケートにご協力お願いします！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253" y="1771235"/>
            <a:ext cx="1625425" cy="16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1432025" y="73992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0" y="3634850"/>
            <a:ext cx="37800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highlight>
                  <a:schemeClr val="lt1"/>
                </a:highlight>
                <a:latin typeface="M PLUS 1p Medium"/>
                <a:ea typeface="M PLUS 1p Medium"/>
                <a:cs typeface="M PLUS 1p Medium"/>
                <a:sym typeface="M PLUS 1p Medium"/>
              </a:rPr>
              <a:t>アンケート完了画面を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highlight>
                  <a:schemeClr val="lt1"/>
                </a:highlight>
                <a:latin typeface="M PLUS 1p Medium"/>
                <a:ea typeface="M PLUS 1p Medium"/>
                <a:cs typeface="M PLUS 1p Medium"/>
                <a:sym typeface="M PLUS 1p Medium"/>
              </a:rPr>
              <a:t>スタッフに見せてください！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 rot="1348812">
            <a:off x="1229629" y="2327053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1389350" y="3634850"/>
            <a:ext cx="3622425" cy="2481775"/>
            <a:chOff x="1501775" y="3726225"/>
            <a:chExt cx="3622425" cy="2481775"/>
          </a:xfrm>
        </p:grpSpPr>
        <p:sp>
          <p:nvSpPr>
            <p:cNvPr id="150" name="Google Shape;150;p19"/>
            <p:cNvSpPr/>
            <p:nvPr/>
          </p:nvSpPr>
          <p:spPr>
            <a:xfrm>
              <a:off x="2966300" y="3726225"/>
              <a:ext cx="2157900" cy="21579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501775" y="4748200"/>
              <a:ext cx="2157900" cy="14598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9"/>
          <p:cNvGrpSpPr/>
          <p:nvPr/>
        </p:nvGrpSpPr>
        <p:grpSpPr>
          <a:xfrm rot="10800000">
            <a:off x="-1489350" y="-1033125"/>
            <a:ext cx="3622425" cy="2481775"/>
            <a:chOff x="1501775" y="3726225"/>
            <a:chExt cx="3622425" cy="2481775"/>
          </a:xfrm>
        </p:grpSpPr>
        <p:sp>
          <p:nvSpPr>
            <p:cNvPr id="153" name="Google Shape;153;p19"/>
            <p:cNvSpPr/>
            <p:nvPr/>
          </p:nvSpPr>
          <p:spPr>
            <a:xfrm>
              <a:off x="2966300" y="3726225"/>
              <a:ext cx="2157900" cy="21579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501775" y="4748200"/>
              <a:ext cx="2157900" cy="14598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ctrTitle"/>
          </p:nvPr>
        </p:nvSpPr>
        <p:spPr>
          <a:xfrm>
            <a:off x="174600" y="3326600"/>
            <a:ext cx="1836600" cy="1798800"/>
          </a:xfrm>
          <a:prstGeom prst="rect">
            <a:avLst/>
          </a:prstGeom>
        </p:spPr>
        <p:txBody>
          <a:bodyPr anchorCtr="0" anchor="ctr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お客様のお声がスタッフの励みになります。</a:t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アンケート完了画面をスタッフに見せてください！</a:t>
            </a:r>
            <a:endParaRPr b="1" sz="10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203" y="3241585"/>
            <a:ext cx="1625425" cy="16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1432025" y="1447675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rgbClr val="D9D9D9"/>
                </a:solidFill>
              </a:rPr>
              <a:t>ロゴ</a:t>
            </a:r>
            <a:endParaRPr sz="900">
              <a:solidFill>
                <a:srgbClr val="D9D9D9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 rot="1348812">
            <a:off x="2166579" y="3797403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0" y="-32450"/>
            <a:ext cx="3780000" cy="2861675"/>
          </a:xfrm>
          <a:prstGeom prst="flowChartOffpageConnector">
            <a:avLst/>
          </a:prstGeom>
          <a:solidFill>
            <a:srgbClr val="4DB9BB">
              <a:alpha val="84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778150" y="1524800"/>
            <a:ext cx="2297400" cy="116700"/>
          </a:xfrm>
          <a:prstGeom prst="rect">
            <a:avLst/>
          </a:prstGeom>
          <a:solidFill>
            <a:srgbClr val="FFB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922950" y="1958675"/>
            <a:ext cx="1934100" cy="116700"/>
          </a:xfrm>
          <a:prstGeom prst="rect">
            <a:avLst/>
          </a:prstGeom>
          <a:solidFill>
            <a:srgbClr val="FFBD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 txBox="1"/>
          <p:nvPr>
            <p:ph idx="1" type="subTitle"/>
          </p:nvPr>
        </p:nvSpPr>
        <p:spPr>
          <a:xfrm>
            <a:off x="0" y="268025"/>
            <a:ext cx="3780000" cy="19902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rmAutofit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000">
                <a:latin typeface="M PLUS 1p"/>
                <a:ea typeface="M PLUS 1p"/>
                <a:cs typeface="M PLUS 1p"/>
                <a:sym typeface="M PLUS 1p"/>
              </a:rPr>
              <a:t>ご来店ありがとうございます！</a:t>
            </a:r>
            <a:endParaRPr b="1" sz="10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5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アンケート</a:t>
            </a:r>
            <a:r>
              <a:rPr lang="ja" sz="1200">
                <a:solidFill>
                  <a:schemeClr val="lt1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にご回答</a:t>
            </a:r>
            <a:r>
              <a:rPr lang="ja" sz="1200">
                <a:solidFill>
                  <a:schemeClr val="lt1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頂いたみなさんに</a:t>
            </a:r>
            <a:endParaRPr sz="900">
              <a:solidFill>
                <a:schemeClr val="lt1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chemeClr val="lt1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ドリンク</a:t>
            </a:r>
            <a:r>
              <a:rPr lang="ja" sz="4800">
                <a:solidFill>
                  <a:schemeClr val="lt1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1</a:t>
            </a:r>
            <a:r>
              <a:rPr lang="ja" sz="2400">
                <a:solidFill>
                  <a:schemeClr val="lt1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杯</a:t>
            </a:r>
            <a:endParaRPr sz="2400">
              <a:solidFill>
                <a:schemeClr val="lt1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プレゼント</a:t>
            </a:r>
            <a:endParaRPr sz="3000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626400" y="3272900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2825675" y="1744550"/>
            <a:ext cx="529623" cy="54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CB38">
                <a:alpha val="54117"/>
              </a:srgbClr>
            </a:gs>
            <a:gs pos="100000">
              <a:srgbClr val="4DB9BB">
                <a:alpha val="84313"/>
              </a:srgbClr>
            </a:gs>
          </a:gsLst>
          <a:lin ang="18900044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>
            <a:off x="206725" y="186150"/>
            <a:ext cx="3358200" cy="495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 txBox="1"/>
          <p:nvPr>
            <p:ph type="ctrTitle"/>
          </p:nvPr>
        </p:nvSpPr>
        <p:spPr>
          <a:xfrm>
            <a:off x="137373" y="1071775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アンケートにご協力お願いします。</a:t>
            </a:r>
            <a:endParaRPr b="1" sz="13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5" name="Google Shape;175;p21"/>
          <p:cNvSpPr txBox="1"/>
          <p:nvPr>
            <p:ph idx="1" type="subTitle"/>
          </p:nvPr>
        </p:nvSpPr>
        <p:spPr>
          <a:xfrm>
            <a:off x="297950" y="3603500"/>
            <a:ext cx="3224400" cy="813000"/>
          </a:xfrm>
          <a:prstGeom prst="rect">
            <a:avLst/>
          </a:prstGeom>
        </p:spPr>
        <p:txBody>
          <a:bodyPr anchorCtr="0" anchor="t" bIns="64725" lIns="64725" spcFirstLastPara="1" rIns="64725" wrap="square" tIns="64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M PLUS 1p Medium"/>
                <a:ea typeface="M PLUS 1p Medium"/>
                <a:cs typeface="M PLUS 1p Medium"/>
                <a:sym typeface="M PLUS 1p Medium"/>
              </a:rPr>
              <a:t>皆様のお声が</a:t>
            </a:r>
            <a:endParaRPr sz="1200"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M PLUS 1p Medium"/>
                <a:ea typeface="M PLUS 1p Medium"/>
                <a:cs typeface="M PLUS 1p Medium"/>
                <a:sym typeface="M PLUS 1p Medium"/>
              </a:rPr>
              <a:t>スタッフの大きな励みになります。</a:t>
            </a:r>
            <a:endParaRPr sz="1200"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latin typeface="M PLUS 1p Medium"/>
                <a:ea typeface="M PLUS 1p Medium"/>
                <a:cs typeface="M PLUS 1p Medium"/>
                <a:sym typeface="M PLUS 1p Medium"/>
              </a:rPr>
              <a:t>これからも良いお店作りを頑張ります！</a:t>
            </a:r>
            <a:endParaRPr sz="1200"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787" y="1707075"/>
            <a:ext cx="1762425" cy="17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/>
          <p:nvPr/>
        </p:nvSpPr>
        <p:spPr>
          <a:xfrm>
            <a:off x="1419325" y="1354050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78" name="Google Shape;178;p21"/>
          <p:cNvSpPr txBox="1"/>
          <p:nvPr>
            <p:ph type="ctrTitle"/>
          </p:nvPr>
        </p:nvSpPr>
        <p:spPr>
          <a:xfrm>
            <a:off x="124673" y="750325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アンケートにご協力下さい！</a:t>
            </a:r>
            <a:endParaRPr b="1" sz="13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 rot="1348812">
            <a:off x="1241179" y="2371928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CB38">
                <a:alpha val="54117"/>
              </a:srgbClr>
            </a:gs>
            <a:gs pos="100000">
              <a:srgbClr val="4DB9BB">
                <a:alpha val="84313"/>
              </a:srgbClr>
            </a:gs>
          </a:gsLst>
          <a:lin ang="18900044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210900" y="942225"/>
            <a:ext cx="3358200" cy="3021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>
            <p:ph type="ctrTitle"/>
          </p:nvPr>
        </p:nvSpPr>
        <p:spPr>
          <a:xfrm>
            <a:off x="210898" y="440650"/>
            <a:ext cx="3522300" cy="397800"/>
          </a:xfrm>
          <a:prstGeom prst="rect">
            <a:avLst/>
          </a:prstGeom>
        </p:spPr>
        <p:txBody>
          <a:bodyPr anchorCtr="0" anchor="b" bIns="64725" lIns="64725" spcFirstLastPara="1" rIns="64725" wrap="square" tIns="64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アンケートにご協力お願いします。</a:t>
            </a:r>
            <a:endParaRPr sz="1300">
              <a:solidFill>
                <a:schemeClr val="dk2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0" y="4067600"/>
            <a:ext cx="3780000" cy="620700"/>
          </a:xfrm>
          <a:prstGeom prst="rect">
            <a:avLst/>
          </a:prstGeom>
          <a:noFill/>
        </p:spPr>
        <p:txBody>
          <a:bodyPr anchorCtr="0" anchor="t" bIns="64725" lIns="64725" spcFirstLastPara="1" rIns="64725" wrap="square" tIns="64725">
            <a:normAutofit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アンケートにご回答で</a:t>
            </a:r>
            <a:endParaRPr sz="900"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latin typeface="M PLUS 1p ExtraBold"/>
                <a:ea typeface="M PLUS 1p ExtraBold"/>
                <a:cs typeface="M PLUS 1p ExtraBold"/>
                <a:sym typeface="M PLUS 1p ExtraBold"/>
              </a:rPr>
              <a:t>無料トライアルプレゼント</a:t>
            </a:r>
            <a:endParaRPr sz="1900"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038" y="1764962"/>
            <a:ext cx="1731925" cy="17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1423500" y="1409150"/>
            <a:ext cx="933000" cy="355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</a:rPr>
              <a:t>ロゴ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845100" y="4688301"/>
            <a:ext cx="198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2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アンケート完了画面をスタッフに見せてください！</a:t>
            </a:r>
            <a:endParaRPr sz="900">
              <a:solidFill>
                <a:schemeClr val="dk2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 rot="1348812">
            <a:off x="1252579" y="2346178"/>
            <a:ext cx="1438943" cy="5694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D9D9D9"/>
                </a:solidFill>
                <a:latin typeface="M PLUS 1p Black"/>
                <a:ea typeface="M PLUS 1p Black"/>
                <a:cs typeface="M PLUS 1p Black"/>
                <a:sym typeface="M PLUS 1p Black"/>
              </a:rPr>
              <a:t>sample</a:t>
            </a:r>
            <a:endParaRPr sz="2500">
              <a:solidFill>
                <a:srgbClr val="D9D9D9"/>
              </a:solidFill>
              <a:latin typeface="M PLUS 1p Black"/>
              <a:ea typeface="M PLUS 1p Black"/>
              <a:cs typeface="M PLUS 1p Black"/>
              <a:sym typeface="M PLUS 1p Black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575" y="838449"/>
            <a:ext cx="1408998" cy="8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2603557" y="1006615"/>
            <a:ext cx="11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QRコードを</a:t>
            </a:r>
            <a:endParaRPr b="1"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読み込んでね</a:t>
            </a:r>
            <a:endParaRPr b="1" sz="8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