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9c60164bb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g29c60164bb2_0_0:notes"/>
          <p:cNvSpPr/>
          <p:nvPr>
            <p:ph idx="2" type="sldImg"/>
          </p:nvPr>
        </p:nvSpPr>
        <p:spPr>
          <a:xfrm>
            <a:off x="38118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9c60164bb2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29c60164bb2_0_89:notes"/>
          <p:cNvSpPr/>
          <p:nvPr>
            <p:ph idx="2" type="sldImg"/>
          </p:nvPr>
        </p:nvSpPr>
        <p:spPr>
          <a:xfrm>
            <a:off x="381182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98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600985" y="175599"/>
            <a:ext cx="797400" cy="597600"/>
          </a:xfrm>
          <a:prstGeom prst="flowChartConnector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/>
          <p:nvPr/>
        </p:nvSpPr>
        <p:spPr>
          <a:xfrm rot="-5400000">
            <a:off x="4588162" y="-2859498"/>
            <a:ext cx="551851" cy="6623798"/>
          </a:xfrm>
          <a:custGeom>
            <a:rect b="b" l="l" r="r" t="t"/>
            <a:pathLst>
              <a:path extrusionOk="0" h="3246960" w="679201">
                <a:moveTo>
                  <a:pt x="679201" y="230619"/>
                </a:moveTo>
                <a:lnTo>
                  <a:pt x="679201" y="3133758"/>
                </a:lnTo>
                <a:cubicBezTo>
                  <a:pt x="679201" y="3196278"/>
                  <a:pt x="628519" y="3246960"/>
                  <a:pt x="565999" y="3246960"/>
                </a:cubicBezTo>
                <a:lnTo>
                  <a:pt x="113202" y="3246960"/>
                </a:lnTo>
                <a:cubicBezTo>
                  <a:pt x="50682" y="3246960"/>
                  <a:pt x="0" y="3196278"/>
                  <a:pt x="0" y="3133758"/>
                </a:cubicBezTo>
                <a:lnTo>
                  <a:pt x="0" y="230619"/>
                </a:lnTo>
                <a:cubicBezTo>
                  <a:pt x="0" y="168099"/>
                  <a:pt x="50682" y="117417"/>
                  <a:pt x="113202" y="117417"/>
                </a:cubicBezTo>
                <a:lnTo>
                  <a:pt x="257615" y="117417"/>
                </a:lnTo>
                <a:lnTo>
                  <a:pt x="314466" y="0"/>
                </a:lnTo>
                <a:lnTo>
                  <a:pt x="371317" y="117417"/>
                </a:lnTo>
                <a:lnTo>
                  <a:pt x="565999" y="117417"/>
                </a:lnTo>
                <a:cubicBezTo>
                  <a:pt x="628519" y="117417"/>
                  <a:pt x="679201" y="168099"/>
                  <a:pt x="679201" y="230619"/>
                </a:cubicBezTo>
                <a:close/>
              </a:path>
            </a:pathLst>
          </a:cu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479" y="279079"/>
            <a:ext cx="367299" cy="3672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850503" y="320719"/>
            <a:ext cx="6285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" sz="1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口コミ投稿前</a:t>
            </a:r>
            <a:r>
              <a:rPr b="1" i="0" lang="ja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の【Googleアカウント】</a:t>
            </a:r>
            <a:r>
              <a:rPr b="1" i="0" lang="ja" sz="1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無料</a:t>
            </a:r>
            <a:r>
              <a:rPr b="1" i="0" lang="ja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作成ガイド</a:t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155585" y="1010645"/>
            <a:ext cx="31035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" sz="1400" u="sng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口コミ投稿をする前</a:t>
            </a:r>
            <a:r>
              <a:rPr b="1" i="0" lang="ja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に</a:t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Googleアカウントを無料で</a:t>
            </a:r>
            <a:r>
              <a:rPr b="1" lang="ja" sz="1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簡単に作成する</a:t>
            </a:r>
            <a:r>
              <a:rPr b="1" lang="ja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ことができます。</a:t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１分程度で済みます。</a:t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・</a:t>
            </a:r>
            <a:r>
              <a:rPr b="1" lang="ja" sz="1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本名でなくてOK</a:t>
            </a:r>
            <a:r>
              <a:rPr b="1" lang="ja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／ニックネームやイニシャルでもOK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・住所や電話番号など</a:t>
            </a:r>
            <a:r>
              <a:rPr b="1" lang="ja" sz="1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外部公開される事はありません</a:t>
            </a:r>
            <a:endParaRPr b="1" sz="14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・Googleドライブやブックマークなどたくさんの</a:t>
            </a:r>
            <a:r>
              <a:rPr b="1" lang="ja" sz="1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無料で使える機能</a:t>
            </a:r>
            <a:r>
              <a:rPr b="1" lang="ja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があります。</a:t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グラフィカル ユーザー インターフェイス, テキスト, アプリケーション, メール&#10;&#10;自動的に生成された説明" id="59" name="Google Shape;59;p13"/>
          <p:cNvPicPr preferRelativeResize="0"/>
          <p:nvPr/>
        </p:nvPicPr>
        <p:blipFill rotWithShape="1">
          <a:blip r:embed="rId4">
            <a:alphaModFix/>
          </a:blip>
          <a:srcRect b="26062" l="0" r="0" t="0"/>
          <a:stretch/>
        </p:blipFill>
        <p:spPr>
          <a:xfrm>
            <a:off x="6139377" y="1010645"/>
            <a:ext cx="2579507" cy="309739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 flipH="1">
            <a:off x="6054032" y="4200709"/>
            <a:ext cx="2766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「Googleアカウント作成」というキーワードで検索し、検索結果からGoogleアカウントの作成をクリック</a:t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6175249" y="3264566"/>
            <a:ext cx="2436600" cy="226500"/>
          </a:xfrm>
          <a:prstGeom prst="roundRect">
            <a:avLst>
              <a:gd fmla="val 8192" name="adj"/>
            </a:avLst>
          </a:prstGeom>
          <a:noFill/>
          <a:ln cap="flat" cmpd="sng" w="28575">
            <a:solidFill>
              <a:srgbClr val="F398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3"/>
          <p:cNvSpPr txBox="1"/>
          <p:nvPr/>
        </p:nvSpPr>
        <p:spPr>
          <a:xfrm flipH="1">
            <a:off x="3344030" y="4219365"/>
            <a:ext cx="25707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スマホに入っているSafariなどの検索ツールを起動します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背景パターン&#10;&#10;自動的に生成された説明" id="63" name="Google Shape;6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78474" y="1010122"/>
            <a:ext cx="1759589" cy="312326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/>
          <p:nvPr/>
        </p:nvSpPr>
        <p:spPr>
          <a:xfrm>
            <a:off x="5203915" y="3659116"/>
            <a:ext cx="519000" cy="448800"/>
          </a:xfrm>
          <a:prstGeom prst="roundRect">
            <a:avLst>
              <a:gd fmla="val 8192" name="adj"/>
            </a:avLst>
          </a:prstGeom>
          <a:noFill/>
          <a:ln cap="flat" cmpd="sng" w="28575">
            <a:solidFill>
              <a:srgbClr val="F398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9800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600985" y="175599"/>
            <a:ext cx="797400" cy="597600"/>
          </a:xfrm>
          <a:prstGeom prst="flowChartConnector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4"/>
          <p:cNvSpPr/>
          <p:nvPr/>
        </p:nvSpPr>
        <p:spPr>
          <a:xfrm rot="-5400000">
            <a:off x="4588162" y="-2859498"/>
            <a:ext cx="551851" cy="6623798"/>
          </a:xfrm>
          <a:custGeom>
            <a:rect b="b" l="l" r="r" t="t"/>
            <a:pathLst>
              <a:path extrusionOk="0" h="3246960" w="679201">
                <a:moveTo>
                  <a:pt x="679201" y="230619"/>
                </a:moveTo>
                <a:lnTo>
                  <a:pt x="679201" y="3133758"/>
                </a:lnTo>
                <a:cubicBezTo>
                  <a:pt x="679201" y="3196278"/>
                  <a:pt x="628519" y="3246960"/>
                  <a:pt x="565999" y="3246960"/>
                </a:cubicBezTo>
                <a:lnTo>
                  <a:pt x="113202" y="3246960"/>
                </a:lnTo>
                <a:cubicBezTo>
                  <a:pt x="50682" y="3246960"/>
                  <a:pt x="0" y="3196278"/>
                  <a:pt x="0" y="3133758"/>
                </a:cubicBezTo>
                <a:lnTo>
                  <a:pt x="0" y="230619"/>
                </a:lnTo>
                <a:cubicBezTo>
                  <a:pt x="0" y="168099"/>
                  <a:pt x="50682" y="117417"/>
                  <a:pt x="113202" y="117417"/>
                </a:cubicBezTo>
                <a:lnTo>
                  <a:pt x="257615" y="117417"/>
                </a:lnTo>
                <a:lnTo>
                  <a:pt x="314466" y="0"/>
                </a:lnTo>
                <a:lnTo>
                  <a:pt x="371317" y="117417"/>
                </a:lnTo>
                <a:lnTo>
                  <a:pt x="565999" y="117417"/>
                </a:lnTo>
                <a:cubicBezTo>
                  <a:pt x="628519" y="117417"/>
                  <a:pt x="679201" y="168099"/>
                  <a:pt x="679201" y="230619"/>
                </a:cubicBezTo>
                <a:close/>
              </a:path>
            </a:pathLst>
          </a:cu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479" y="279079"/>
            <a:ext cx="367299" cy="367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グラフィカル ユーザー インターフェイス, テキスト, アプリケーション, メール&#10;&#10;自動的に生成された説明" id="72" name="Google Shape;72;p14"/>
          <p:cNvPicPr preferRelativeResize="0"/>
          <p:nvPr/>
        </p:nvPicPr>
        <p:blipFill rotWithShape="1">
          <a:blip r:embed="rId4">
            <a:alphaModFix/>
          </a:blip>
          <a:srcRect b="9436" l="0" r="0" t="0"/>
          <a:stretch/>
        </p:blipFill>
        <p:spPr>
          <a:xfrm>
            <a:off x="354888" y="979406"/>
            <a:ext cx="2498968" cy="367532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 flipH="1">
            <a:off x="2863957" y="2127078"/>
            <a:ext cx="26352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名前を入れます。</a:t>
            </a:r>
            <a:endParaRPr b="1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本名でなくてOKです。</a:t>
            </a:r>
            <a:endParaRPr b="1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ユーザー名とパスワードは、</a:t>
            </a:r>
            <a:r>
              <a:rPr b="1" lang="ja" sz="12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お客様のお好きな英数字</a:t>
            </a:r>
            <a:r>
              <a:rPr b="1" lang="ja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を入れてください。</a:t>
            </a:r>
            <a:endParaRPr b="1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※パスワードは、忘れてしまうと使えなくなります。お客様ご自身で控えておいてください。</a:t>
            </a:r>
            <a:endParaRPr b="1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【次へ】を押します。</a:t>
            </a:r>
            <a:endParaRPr b="1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472096" y="2020179"/>
            <a:ext cx="2290800" cy="1869000"/>
          </a:xfrm>
          <a:prstGeom prst="roundRect">
            <a:avLst>
              <a:gd fmla="val 5010" name="adj"/>
            </a:avLst>
          </a:prstGeom>
          <a:noFill/>
          <a:ln cap="flat" cmpd="sng" w="28575">
            <a:solidFill>
              <a:srgbClr val="F398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1840088" y="320719"/>
            <a:ext cx="6285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口コミ投稿前</a:t>
            </a:r>
            <a:r>
              <a:rPr b="1" lang="ja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の【Googleアカウント】</a:t>
            </a:r>
            <a:r>
              <a:rPr b="1" lang="ja" sz="1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無料</a:t>
            </a:r>
            <a:r>
              <a:rPr b="1" lang="ja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作成ガイド</a:t>
            </a: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2024181" y="4428249"/>
            <a:ext cx="738900" cy="226500"/>
          </a:xfrm>
          <a:prstGeom prst="roundRect">
            <a:avLst>
              <a:gd fmla="val 8192" name="adj"/>
            </a:avLst>
          </a:prstGeom>
          <a:noFill/>
          <a:ln cap="flat" cmpd="sng" w="28575">
            <a:solidFill>
              <a:srgbClr val="F398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5701964" y="2520274"/>
            <a:ext cx="34785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セキュリティ保護のため、Googleにショートメール受信可能な電話番号を</a:t>
            </a:r>
            <a:r>
              <a:rPr b="1" lang="ja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求められた場合は、電話番号を</a:t>
            </a:r>
            <a:endParaRPr b="1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入れて【次へ】をクリック</a:t>
            </a:r>
            <a:endParaRPr b="1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その他、省略して構わない項目については省略して問題ありません。</a:t>
            </a:r>
            <a:endParaRPr b="1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2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必要項目を登録完了しましたら、</a:t>
            </a:r>
            <a:endParaRPr b="1" sz="12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2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Googleアカウント作成完了です。</a:t>
            </a:r>
            <a:endParaRPr b="1" sz="12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2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アンケートご回答をお願いします。</a:t>
            </a:r>
            <a:endParaRPr b="1" sz="12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24563" y="902828"/>
            <a:ext cx="2187924" cy="1473797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/>
          <p:nvPr/>
        </p:nvSpPr>
        <p:spPr>
          <a:xfrm>
            <a:off x="6890711" y="1906934"/>
            <a:ext cx="657000" cy="220200"/>
          </a:xfrm>
          <a:prstGeom prst="roundRect">
            <a:avLst>
              <a:gd fmla="val 8192" name="adj"/>
            </a:avLst>
          </a:prstGeom>
          <a:noFill/>
          <a:ln cap="flat" cmpd="sng" w="28575">
            <a:solidFill>
              <a:srgbClr val="F398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